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76" r:id="rId1"/>
  </p:sldMasterIdLst>
  <p:notesMasterIdLst>
    <p:notesMasterId r:id="rId26"/>
  </p:notesMasterIdLst>
  <p:sldIdLst>
    <p:sldId id="256" r:id="rId2"/>
    <p:sldId id="2147474103" r:id="rId3"/>
    <p:sldId id="2147474118" r:id="rId4"/>
    <p:sldId id="2147474099" r:id="rId5"/>
    <p:sldId id="2147474104" r:id="rId6"/>
    <p:sldId id="2147474107" r:id="rId7"/>
    <p:sldId id="2147474105" r:id="rId8"/>
    <p:sldId id="2147474097" r:id="rId9"/>
    <p:sldId id="2147474101" r:id="rId10"/>
    <p:sldId id="2139118282" r:id="rId11"/>
    <p:sldId id="2147474108" r:id="rId12"/>
    <p:sldId id="2147474109" r:id="rId13"/>
    <p:sldId id="2147474110" r:id="rId14"/>
    <p:sldId id="2147474113" r:id="rId15"/>
    <p:sldId id="2147474111" r:id="rId16"/>
    <p:sldId id="2147474112" r:id="rId17"/>
    <p:sldId id="2147474098" r:id="rId18"/>
    <p:sldId id="2147474096" r:id="rId19"/>
    <p:sldId id="2147474115" r:id="rId20"/>
    <p:sldId id="2147474116" r:id="rId21"/>
    <p:sldId id="2147474117" r:id="rId22"/>
    <p:sldId id="2147474094" r:id="rId23"/>
    <p:sldId id="2147474095" r:id="rId24"/>
    <p:sldId id="2147474114" r:id="rId25"/>
  </p:sldIdLst>
  <p:sldSz cx="24384000" cy="13716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320">
          <p15:clr>
            <a:srgbClr val="9AA0A6"/>
          </p15:clr>
        </p15:guide>
        <p15:guide id="2" pos="76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37"/>
    <p:restoredTop sz="93741"/>
  </p:normalViewPr>
  <p:slideViewPr>
    <p:cSldViewPr snapToGrid="0">
      <p:cViewPr varScale="1">
        <p:scale>
          <a:sx n="60" d="100"/>
          <a:sy n="60" d="100"/>
        </p:scale>
        <p:origin x="192" y="176"/>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413372-829A-924F-A591-81770C20CB21}" type="doc">
      <dgm:prSet loTypeId="urn:microsoft.com/office/officeart/2005/8/layout/chevron1" loCatId="" qsTypeId="urn:microsoft.com/office/officeart/2005/8/quickstyle/simple2" qsCatId="simple" csTypeId="urn:microsoft.com/office/officeart/2005/8/colors/accent1_1" csCatId="accent1" phldr="1"/>
      <dgm:spPr/>
    </dgm:pt>
    <dgm:pt modelId="{597EC4C3-1321-BC41-B0D2-69D12BD3A7B9}">
      <dgm:prSet phldrT="[テキスト]" custT="1"/>
      <dgm:spPr/>
      <dgm:t>
        <a:bodyPr/>
        <a:lstStyle/>
        <a:p>
          <a:r>
            <a:rPr kumimoji="1" lang="ja-JP" altLang="en-US" sz="2800">
              <a:solidFill>
                <a:srgbClr val="000000"/>
              </a:solidFill>
            </a:rPr>
            <a:t>データ準備</a:t>
          </a:r>
        </a:p>
      </dgm:t>
    </dgm:pt>
    <dgm:pt modelId="{3FA0880B-21BE-5F4B-9A41-52B9BCC2448B}" type="parTrans" cxnId="{957F95C2-6C3F-4F4A-A983-C3496000827C}">
      <dgm:prSet/>
      <dgm:spPr/>
      <dgm:t>
        <a:bodyPr/>
        <a:lstStyle/>
        <a:p>
          <a:endParaRPr kumimoji="1" lang="ja-JP" altLang="en-US" sz="2800">
            <a:solidFill>
              <a:srgbClr val="000000"/>
            </a:solidFill>
          </a:endParaRPr>
        </a:p>
      </dgm:t>
    </dgm:pt>
    <dgm:pt modelId="{EAD8CEA4-6742-554E-A206-98F232DA90E2}" type="sibTrans" cxnId="{957F95C2-6C3F-4F4A-A983-C3496000827C}">
      <dgm:prSet/>
      <dgm:spPr/>
      <dgm:t>
        <a:bodyPr/>
        <a:lstStyle/>
        <a:p>
          <a:endParaRPr kumimoji="1" lang="ja-JP" altLang="en-US" sz="2800">
            <a:solidFill>
              <a:srgbClr val="000000"/>
            </a:solidFill>
          </a:endParaRPr>
        </a:p>
      </dgm:t>
    </dgm:pt>
    <dgm:pt modelId="{7C2C5887-5C0C-274F-9D01-ECB01D61571D}">
      <dgm:prSet phldrT="[テキスト]" custT="1"/>
      <dgm:spPr/>
      <dgm:t>
        <a:bodyPr/>
        <a:lstStyle/>
        <a:p>
          <a:r>
            <a:rPr kumimoji="1" lang="ja-JP" altLang="en-US" sz="2800">
              <a:solidFill>
                <a:srgbClr val="000000"/>
              </a:solidFill>
            </a:rPr>
            <a:t>モデル学習</a:t>
          </a:r>
        </a:p>
      </dgm:t>
    </dgm:pt>
    <dgm:pt modelId="{D47A9A04-32FB-0440-A86F-D008CE6164C9}" type="parTrans" cxnId="{FB2020BB-6FC8-434A-8936-2A44620191D6}">
      <dgm:prSet/>
      <dgm:spPr/>
      <dgm:t>
        <a:bodyPr/>
        <a:lstStyle/>
        <a:p>
          <a:endParaRPr kumimoji="1" lang="ja-JP" altLang="en-US" sz="2800">
            <a:solidFill>
              <a:srgbClr val="000000"/>
            </a:solidFill>
          </a:endParaRPr>
        </a:p>
      </dgm:t>
    </dgm:pt>
    <dgm:pt modelId="{912677BB-601C-A045-AE6B-31EE72AD16D8}" type="sibTrans" cxnId="{FB2020BB-6FC8-434A-8936-2A44620191D6}">
      <dgm:prSet/>
      <dgm:spPr/>
      <dgm:t>
        <a:bodyPr/>
        <a:lstStyle/>
        <a:p>
          <a:endParaRPr kumimoji="1" lang="ja-JP" altLang="en-US" sz="2800">
            <a:solidFill>
              <a:srgbClr val="000000"/>
            </a:solidFill>
          </a:endParaRPr>
        </a:p>
      </dgm:t>
    </dgm:pt>
    <dgm:pt modelId="{D20D4914-FD8B-234D-981D-A1DD40773CDA}">
      <dgm:prSet phldrT="[テキスト]" custT="1"/>
      <dgm:spPr/>
      <dgm:t>
        <a:bodyPr/>
        <a:lstStyle/>
        <a:p>
          <a:r>
            <a:rPr kumimoji="1" lang="ja-JP" altLang="en-US" sz="2800">
              <a:solidFill>
                <a:srgbClr val="000000"/>
              </a:solidFill>
            </a:rPr>
            <a:t>モデル評価</a:t>
          </a:r>
          <a:endParaRPr kumimoji="1" lang="en-US" altLang="ja-JP" sz="2800" dirty="0">
            <a:solidFill>
              <a:srgbClr val="000000"/>
            </a:solidFill>
          </a:endParaRPr>
        </a:p>
      </dgm:t>
    </dgm:pt>
    <dgm:pt modelId="{AB774D1D-8826-5A48-8624-03956D892CAF}" type="parTrans" cxnId="{B9204246-91BA-D84E-BE52-4B3BDE09DABE}">
      <dgm:prSet/>
      <dgm:spPr/>
      <dgm:t>
        <a:bodyPr/>
        <a:lstStyle/>
        <a:p>
          <a:endParaRPr kumimoji="1" lang="ja-JP" altLang="en-US" sz="2800">
            <a:solidFill>
              <a:srgbClr val="000000"/>
            </a:solidFill>
          </a:endParaRPr>
        </a:p>
      </dgm:t>
    </dgm:pt>
    <dgm:pt modelId="{FE491346-B157-264F-9CFD-CD13DC586DEA}" type="sibTrans" cxnId="{B9204246-91BA-D84E-BE52-4B3BDE09DABE}">
      <dgm:prSet/>
      <dgm:spPr/>
      <dgm:t>
        <a:bodyPr/>
        <a:lstStyle/>
        <a:p>
          <a:endParaRPr kumimoji="1" lang="ja-JP" altLang="en-US" sz="2800">
            <a:solidFill>
              <a:srgbClr val="000000"/>
            </a:solidFill>
          </a:endParaRPr>
        </a:p>
      </dgm:t>
    </dgm:pt>
    <dgm:pt modelId="{36CAF807-67BB-7E40-9901-14D068286590}">
      <dgm:prSet phldrT="[テキスト]" custT="1"/>
      <dgm:spPr/>
      <dgm:t>
        <a:bodyPr/>
        <a:lstStyle/>
        <a:p>
          <a:r>
            <a:rPr kumimoji="1" lang="ja-JP" altLang="en-US" sz="2800">
              <a:solidFill>
                <a:srgbClr val="000000"/>
              </a:solidFill>
            </a:rPr>
            <a:t>データ分割</a:t>
          </a:r>
        </a:p>
      </dgm:t>
    </dgm:pt>
    <dgm:pt modelId="{1A405BAB-A2FF-C348-BB40-3BABF40B4727}" type="parTrans" cxnId="{1737EC9B-83BF-0A4C-A379-F833ADC6712F}">
      <dgm:prSet/>
      <dgm:spPr/>
      <dgm:t>
        <a:bodyPr/>
        <a:lstStyle/>
        <a:p>
          <a:endParaRPr kumimoji="1" lang="ja-JP" altLang="en-US" sz="2800">
            <a:solidFill>
              <a:srgbClr val="000000"/>
            </a:solidFill>
          </a:endParaRPr>
        </a:p>
      </dgm:t>
    </dgm:pt>
    <dgm:pt modelId="{56C25D63-FC92-1B47-89C9-723D156DE166}" type="sibTrans" cxnId="{1737EC9B-83BF-0A4C-A379-F833ADC6712F}">
      <dgm:prSet/>
      <dgm:spPr/>
      <dgm:t>
        <a:bodyPr/>
        <a:lstStyle/>
        <a:p>
          <a:endParaRPr kumimoji="1" lang="ja-JP" altLang="en-US" sz="2800">
            <a:solidFill>
              <a:srgbClr val="000000"/>
            </a:solidFill>
          </a:endParaRPr>
        </a:p>
      </dgm:t>
    </dgm:pt>
    <dgm:pt modelId="{94E26B00-15E7-6A4E-9131-E5F9077F6205}">
      <dgm:prSet phldrT="[テキスト]" custT="1"/>
      <dgm:spPr/>
      <dgm:t>
        <a:bodyPr/>
        <a:lstStyle/>
        <a:p>
          <a:r>
            <a:rPr kumimoji="1" lang="ja-JP" altLang="en-US" sz="2800">
              <a:solidFill>
                <a:srgbClr val="000000"/>
              </a:solidFill>
            </a:rPr>
            <a:t>デプロイ</a:t>
          </a:r>
          <a:endParaRPr kumimoji="1" lang="en-US" altLang="ja-JP" sz="2800" dirty="0">
            <a:solidFill>
              <a:srgbClr val="000000"/>
            </a:solidFill>
          </a:endParaRPr>
        </a:p>
      </dgm:t>
    </dgm:pt>
    <dgm:pt modelId="{6EBE00FD-BBE0-AD40-8B88-81E0F9704A4B}" type="parTrans" cxnId="{0A574D76-D862-7449-A8C2-A809799804FD}">
      <dgm:prSet/>
      <dgm:spPr/>
      <dgm:t>
        <a:bodyPr/>
        <a:lstStyle/>
        <a:p>
          <a:endParaRPr kumimoji="1" lang="ja-JP" altLang="en-US" sz="2800">
            <a:solidFill>
              <a:srgbClr val="000000"/>
            </a:solidFill>
          </a:endParaRPr>
        </a:p>
      </dgm:t>
    </dgm:pt>
    <dgm:pt modelId="{04764356-75EB-1D4A-A6B8-57ADD4B033E4}" type="sibTrans" cxnId="{0A574D76-D862-7449-A8C2-A809799804FD}">
      <dgm:prSet/>
      <dgm:spPr/>
      <dgm:t>
        <a:bodyPr/>
        <a:lstStyle/>
        <a:p>
          <a:endParaRPr kumimoji="1" lang="ja-JP" altLang="en-US" sz="2800">
            <a:solidFill>
              <a:srgbClr val="000000"/>
            </a:solidFill>
          </a:endParaRPr>
        </a:p>
      </dgm:t>
    </dgm:pt>
    <dgm:pt modelId="{141AB0E8-B5AA-D243-8419-97018AE48975}" type="pres">
      <dgm:prSet presAssocID="{4B413372-829A-924F-A591-81770C20CB21}" presName="Name0" presStyleCnt="0">
        <dgm:presLayoutVars>
          <dgm:dir/>
          <dgm:animLvl val="lvl"/>
          <dgm:resizeHandles val="exact"/>
        </dgm:presLayoutVars>
      </dgm:prSet>
      <dgm:spPr/>
    </dgm:pt>
    <dgm:pt modelId="{017E7283-AF87-C04C-B768-20A8153128EA}" type="pres">
      <dgm:prSet presAssocID="{597EC4C3-1321-BC41-B0D2-69D12BD3A7B9}" presName="parTxOnly" presStyleLbl="node1" presStyleIdx="0" presStyleCnt="5">
        <dgm:presLayoutVars>
          <dgm:chMax val="0"/>
          <dgm:chPref val="0"/>
          <dgm:bulletEnabled val="1"/>
        </dgm:presLayoutVars>
      </dgm:prSet>
      <dgm:spPr/>
    </dgm:pt>
    <dgm:pt modelId="{DF9E18E3-12C0-0447-8385-A17720A538E6}" type="pres">
      <dgm:prSet presAssocID="{EAD8CEA4-6742-554E-A206-98F232DA90E2}" presName="parTxOnlySpace" presStyleCnt="0"/>
      <dgm:spPr/>
    </dgm:pt>
    <dgm:pt modelId="{BC76383D-1289-4D42-AA32-2C1F4FB5D278}" type="pres">
      <dgm:prSet presAssocID="{36CAF807-67BB-7E40-9901-14D068286590}" presName="parTxOnly" presStyleLbl="node1" presStyleIdx="1" presStyleCnt="5">
        <dgm:presLayoutVars>
          <dgm:chMax val="0"/>
          <dgm:chPref val="0"/>
          <dgm:bulletEnabled val="1"/>
        </dgm:presLayoutVars>
      </dgm:prSet>
      <dgm:spPr/>
    </dgm:pt>
    <dgm:pt modelId="{52143A03-EF44-194A-A970-520F4921AF16}" type="pres">
      <dgm:prSet presAssocID="{56C25D63-FC92-1B47-89C9-723D156DE166}" presName="parTxOnlySpace" presStyleCnt="0"/>
      <dgm:spPr/>
    </dgm:pt>
    <dgm:pt modelId="{34365B54-C92A-5F49-8F38-51DD8E584788}" type="pres">
      <dgm:prSet presAssocID="{7C2C5887-5C0C-274F-9D01-ECB01D61571D}" presName="parTxOnly" presStyleLbl="node1" presStyleIdx="2" presStyleCnt="5">
        <dgm:presLayoutVars>
          <dgm:chMax val="0"/>
          <dgm:chPref val="0"/>
          <dgm:bulletEnabled val="1"/>
        </dgm:presLayoutVars>
      </dgm:prSet>
      <dgm:spPr/>
    </dgm:pt>
    <dgm:pt modelId="{871C8BCC-7B96-1D40-9054-D0C541A04418}" type="pres">
      <dgm:prSet presAssocID="{912677BB-601C-A045-AE6B-31EE72AD16D8}" presName="parTxOnlySpace" presStyleCnt="0"/>
      <dgm:spPr/>
    </dgm:pt>
    <dgm:pt modelId="{555BC68A-AEE3-0244-9261-E4E5E08044F6}" type="pres">
      <dgm:prSet presAssocID="{D20D4914-FD8B-234D-981D-A1DD40773CDA}" presName="parTxOnly" presStyleLbl="node1" presStyleIdx="3" presStyleCnt="5">
        <dgm:presLayoutVars>
          <dgm:chMax val="0"/>
          <dgm:chPref val="0"/>
          <dgm:bulletEnabled val="1"/>
        </dgm:presLayoutVars>
      </dgm:prSet>
      <dgm:spPr/>
    </dgm:pt>
    <dgm:pt modelId="{884A5293-FBE8-7741-A61C-193CA0061491}" type="pres">
      <dgm:prSet presAssocID="{FE491346-B157-264F-9CFD-CD13DC586DEA}" presName="parTxOnlySpace" presStyleCnt="0"/>
      <dgm:spPr/>
    </dgm:pt>
    <dgm:pt modelId="{010AE03C-5267-2643-A945-2388622D87F2}" type="pres">
      <dgm:prSet presAssocID="{94E26B00-15E7-6A4E-9131-E5F9077F6205}" presName="parTxOnly" presStyleLbl="node1" presStyleIdx="4" presStyleCnt="5">
        <dgm:presLayoutVars>
          <dgm:chMax val="0"/>
          <dgm:chPref val="0"/>
          <dgm:bulletEnabled val="1"/>
        </dgm:presLayoutVars>
      </dgm:prSet>
      <dgm:spPr/>
    </dgm:pt>
  </dgm:ptLst>
  <dgm:cxnLst>
    <dgm:cxn modelId="{05A1A016-F0AD-504E-96F7-FCB9C2E4C558}" type="presOf" srcId="{36CAF807-67BB-7E40-9901-14D068286590}" destId="{BC76383D-1289-4D42-AA32-2C1F4FB5D278}" srcOrd="0" destOrd="0" presId="urn:microsoft.com/office/officeart/2005/8/layout/chevron1"/>
    <dgm:cxn modelId="{B9204246-91BA-D84E-BE52-4B3BDE09DABE}" srcId="{4B413372-829A-924F-A591-81770C20CB21}" destId="{D20D4914-FD8B-234D-981D-A1DD40773CDA}" srcOrd="3" destOrd="0" parTransId="{AB774D1D-8826-5A48-8624-03956D892CAF}" sibTransId="{FE491346-B157-264F-9CFD-CD13DC586DEA}"/>
    <dgm:cxn modelId="{CCDBEE5C-C3E1-AE41-A514-57261F317805}" type="presOf" srcId="{597EC4C3-1321-BC41-B0D2-69D12BD3A7B9}" destId="{017E7283-AF87-C04C-B768-20A8153128EA}" srcOrd="0" destOrd="0" presId="urn:microsoft.com/office/officeart/2005/8/layout/chevron1"/>
    <dgm:cxn modelId="{0A574D76-D862-7449-A8C2-A809799804FD}" srcId="{4B413372-829A-924F-A591-81770C20CB21}" destId="{94E26B00-15E7-6A4E-9131-E5F9077F6205}" srcOrd="4" destOrd="0" parTransId="{6EBE00FD-BBE0-AD40-8B88-81E0F9704A4B}" sibTransId="{04764356-75EB-1D4A-A6B8-57ADD4B033E4}"/>
    <dgm:cxn modelId="{CAECDD8A-7B0F-8B4A-A489-C856B02D99FA}" type="presOf" srcId="{94E26B00-15E7-6A4E-9131-E5F9077F6205}" destId="{010AE03C-5267-2643-A945-2388622D87F2}" srcOrd="0" destOrd="0" presId="urn:microsoft.com/office/officeart/2005/8/layout/chevron1"/>
    <dgm:cxn modelId="{1737EC9B-83BF-0A4C-A379-F833ADC6712F}" srcId="{4B413372-829A-924F-A591-81770C20CB21}" destId="{36CAF807-67BB-7E40-9901-14D068286590}" srcOrd="1" destOrd="0" parTransId="{1A405BAB-A2FF-C348-BB40-3BABF40B4727}" sibTransId="{56C25D63-FC92-1B47-89C9-723D156DE166}"/>
    <dgm:cxn modelId="{3F0C12B3-5C46-1D4B-AB22-8764FFEAEA63}" type="presOf" srcId="{D20D4914-FD8B-234D-981D-A1DD40773CDA}" destId="{555BC68A-AEE3-0244-9261-E4E5E08044F6}" srcOrd="0" destOrd="0" presId="urn:microsoft.com/office/officeart/2005/8/layout/chevron1"/>
    <dgm:cxn modelId="{70FE69B5-20C9-4A45-8D72-763AB2213FC6}" type="presOf" srcId="{7C2C5887-5C0C-274F-9D01-ECB01D61571D}" destId="{34365B54-C92A-5F49-8F38-51DD8E584788}" srcOrd="0" destOrd="0" presId="urn:microsoft.com/office/officeart/2005/8/layout/chevron1"/>
    <dgm:cxn modelId="{FB2020BB-6FC8-434A-8936-2A44620191D6}" srcId="{4B413372-829A-924F-A591-81770C20CB21}" destId="{7C2C5887-5C0C-274F-9D01-ECB01D61571D}" srcOrd="2" destOrd="0" parTransId="{D47A9A04-32FB-0440-A86F-D008CE6164C9}" sibTransId="{912677BB-601C-A045-AE6B-31EE72AD16D8}"/>
    <dgm:cxn modelId="{B1EC99BC-4E5D-5D40-A98E-F3D44A6D029C}" type="presOf" srcId="{4B413372-829A-924F-A591-81770C20CB21}" destId="{141AB0E8-B5AA-D243-8419-97018AE48975}" srcOrd="0" destOrd="0" presId="urn:microsoft.com/office/officeart/2005/8/layout/chevron1"/>
    <dgm:cxn modelId="{957F95C2-6C3F-4F4A-A983-C3496000827C}" srcId="{4B413372-829A-924F-A591-81770C20CB21}" destId="{597EC4C3-1321-BC41-B0D2-69D12BD3A7B9}" srcOrd="0" destOrd="0" parTransId="{3FA0880B-21BE-5F4B-9A41-52B9BCC2448B}" sibTransId="{EAD8CEA4-6742-554E-A206-98F232DA90E2}"/>
    <dgm:cxn modelId="{D92EAEFA-8C66-F245-8CA3-6574B5625AAC}" type="presParOf" srcId="{141AB0E8-B5AA-D243-8419-97018AE48975}" destId="{017E7283-AF87-C04C-B768-20A8153128EA}" srcOrd="0" destOrd="0" presId="urn:microsoft.com/office/officeart/2005/8/layout/chevron1"/>
    <dgm:cxn modelId="{31DF152A-2642-DF45-9627-D24FD67B435F}" type="presParOf" srcId="{141AB0E8-B5AA-D243-8419-97018AE48975}" destId="{DF9E18E3-12C0-0447-8385-A17720A538E6}" srcOrd="1" destOrd="0" presId="urn:microsoft.com/office/officeart/2005/8/layout/chevron1"/>
    <dgm:cxn modelId="{4B1917C6-6970-B041-A789-97EFA59E3F79}" type="presParOf" srcId="{141AB0E8-B5AA-D243-8419-97018AE48975}" destId="{BC76383D-1289-4D42-AA32-2C1F4FB5D278}" srcOrd="2" destOrd="0" presId="urn:microsoft.com/office/officeart/2005/8/layout/chevron1"/>
    <dgm:cxn modelId="{D11EFCB2-43C5-FB4A-BCE8-84884D6A8BD8}" type="presParOf" srcId="{141AB0E8-B5AA-D243-8419-97018AE48975}" destId="{52143A03-EF44-194A-A970-520F4921AF16}" srcOrd="3" destOrd="0" presId="urn:microsoft.com/office/officeart/2005/8/layout/chevron1"/>
    <dgm:cxn modelId="{0134A780-CC9C-4544-BF82-94B8EC23ACCD}" type="presParOf" srcId="{141AB0E8-B5AA-D243-8419-97018AE48975}" destId="{34365B54-C92A-5F49-8F38-51DD8E584788}" srcOrd="4" destOrd="0" presId="urn:microsoft.com/office/officeart/2005/8/layout/chevron1"/>
    <dgm:cxn modelId="{920AF483-9803-A747-A94F-6F85221C2DBE}" type="presParOf" srcId="{141AB0E8-B5AA-D243-8419-97018AE48975}" destId="{871C8BCC-7B96-1D40-9054-D0C541A04418}" srcOrd="5" destOrd="0" presId="urn:microsoft.com/office/officeart/2005/8/layout/chevron1"/>
    <dgm:cxn modelId="{65B1D934-E548-7F46-B803-F5480B1CA636}" type="presParOf" srcId="{141AB0E8-B5AA-D243-8419-97018AE48975}" destId="{555BC68A-AEE3-0244-9261-E4E5E08044F6}" srcOrd="6" destOrd="0" presId="urn:microsoft.com/office/officeart/2005/8/layout/chevron1"/>
    <dgm:cxn modelId="{FA573A0D-817D-0142-85BF-D464C764735C}" type="presParOf" srcId="{141AB0E8-B5AA-D243-8419-97018AE48975}" destId="{884A5293-FBE8-7741-A61C-193CA0061491}" srcOrd="7" destOrd="0" presId="urn:microsoft.com/office/officeart/2005/8/layout/chevron1"/>
    <dgm:cxn modelId="{9F1B9B4F-B819-C042-9B3C-BE073FF12AAD}" type="presParOf" srcId="{141AB0E8-B5AA-D243-8419-97018AE48975}" destId="{010AE03C-5267-2643-A945-2388622D87F2}" srcOrd="8"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7E7283-AF87-C04C-B768-20A8153128EA}">
      <dsp:nvSpPr>
        <dsp:cNvPr id="0" name=""/>
        <dsp:cNvSpPr/>
      </dsp:nvSpPr>
      <dsp:spPr>
        <a:xfrm>
          <a:off x="3968" y="141439"/>
          <a:ext cx="3532187" cy="1412874"/>
        </a:xfrm>
        <a:prstGeom prst="chevron">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kumimoji="1" lang="ja-JP" altLang="en-US" sz="2800" kern="1200">
              <a:solidFill>
                <a:srgbClr val="000000"/>
              </a:solidFill>
            </a:rPr>
            <a:t>データ準備</a:t>
          </a:r>
        </a:p>
      </dsp:txBody>
      <dsp:txXfrm>
        <a:off x="710405" y="141439"/>
        <a:ext cx="2119313" cy="1412874"/>
      </dsp:txXfrm>
    </dsp:sp>
    <dsp:sp modelId="{BC76383D-1289-4D42-AA32-2C1F4FB5D278}">
      <dsp:nvSpPr>
        <dsp:cNvPr id="0" name=""/>
        <dsp:cNvSpPr/>
      </dsp:nvSpPr>
      <dsp:spPr>
        <a:xfrm>
          <a:off x="3182937" y="141439"/>
          <a:ext cx="3532187" cy="1412874"/>
        </a:xfrm>
        <a:prstGeom prst="chevron">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kumimoji="1" lang="ja-JP" altLang="en-US" sz="2800" kern="1200">
              <a:solidFill>
                <a:srgbClr val="000000"/>
              </a:solidFill>
            </a:rPr>
            <a:t>データ分割</a:t>
          </a:r>
        </a:p>
      </dsp:txBody>
      <dsp:txXfrm>
        <a:off x="3889374" y="141439"/>
        <a:ext cx="2119313" cy="1412874"/>
      </dsp:txXfrm>
    </dsp:sp>
    <dsp:sp modelId="{34365B54-C92A-5F49-8F38-51DD8E584788}">
      <dsp:nvSpPr>
        <dsp:cNvPr id="0" name=""/>
        <dsp:cNvSpPr/>
      </dsp:nvSpPr>
      <dsp:spPr>
        <a:xfrm>
          <a:off x="6361906" y="141439"/>
          <a:ext cx="3532187" cy="1412874"/>
        </a:xfrm>
        <a:prstGeom prst="chevron">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kumimoji="1" lang="ja-JP" altLang="en-US" sz="2800" kern="1200">
              <a:solidFill>
                <a:srgbClr val="000000"/>
              </a:solidFill>
            </a:rPr>
            <a:t>モデル学習</a:t>
          </a:r>
        </a:p>
      </dsp:txBody>
      <dsp:txXfrm>
        <a:off x="7068343" y="141439"/>
        <a:ext cx="2119313" cy="1412874"/>
      </dsp:txXfrm>
    </dsp:sp>
    <dsp:sp modelId="{555BC68A-AEE3-0244-9261-E4E5E08044F6}">
      <dsp:nvSpPr>
        <dsp:cNvPr id="0" name=""/>
        <dsp:cNvSpPr/>
      </dsp:nvSpPr>
      <dsp:spPr>
        <a:xfrm>
          <a:off x="9540874" y="141439"/>
          <a:ext cx="3532187" cy="1412874"/>
        </a:xfrm>
        <a:prstGeom prst="chevron">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kumimoji="1" lang="ja-JP" altLang="en-US" sz="2800" kern="1200">
              <a:solidFill>
                <a:srgbClr val="000000"/>
              </a:solidFill>
            </a:rPr>
            <a:t>モデル評価</a:t>
          </a:r>
          <a:endParaRPr kumimoji="1" lang="en-US" altLang="ja-JP" sz="2800" kern="1200" dirty="0">
            <a:solidFill>
              <a:srgbClr val="000000"/>
            </a:solidFill>
          </a:endParaRPr>
        </a:p>
      </dsp:txBody>
      <dsp:txXfrm>
        <a:off x="10247311" y="141439"/>
        <a:ext cx="2119313" cy="1412874"/>
      </dsp:txXfrm>
    </dsp:sp>
    <dsp:sp modelId="{010AE03C-5267-2643-A945-2388622D87F2}">
      <dsp:nvSpPr>
        <dsp:cNvPr id="0" name=""/>
        <dsp:cNvSpPr/>
      </dsp:nvSpPr>
      <dsp:spPr>
        <a:xfrm>
          <a:off x="12719843" y="141439"/>
          <a:ext cx="3532187" cy="1412874"/>
        </a:xfrm>
        <a:prstGeom prst="chevron">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kumimoji="1" lang="ja-JP" altLang="en-US" sz="2800" kern="1200">
              <a:solidFill>
                <a:srgbClr val="000000"/>
              </a:solidFill>
            </a:rPr>
            <a:t>デプロイ</a:t>
          </a:r>
          <a:endParaRPr kumimoji="1" lang="en-US" altLang="ja-JP" sz="2800" kern="1200" dirty="0">
            <a:solidFill>
              <a:srgbClr val="000000"/>
            </a:solidFill>
          </a:endParaRPr>
        </a:p>
      </dsp:txBody>
      <dsp:txXfrm>
        <a:off x="13426280" y="141439"/>
        <a:ext cx="2119313" cy="141287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400" b="0" i="0" u="none" strike="noStrike" cap="none">
                <a:latin typeface="Arial"/>
                <a:ea typeface="Arial"/>
                <a:cs typeface="Arial"/>
                <a:sym typeface="Arial"/>
              </a:defRPr>
            </a:lvl1pPr>
            <a:lvl2pPr marL="914400" marR="0" lvl="1" indent="-228600" algn="l" rtl="0">
              <a:spcBef>
                <a:spcPts val="0"/>
              </a:spcBef>
              <a:spcAft>
                <a:spcPts val="0"/>
              </a:spcAft>
              <a:buSzPts val="1400"/>
              <a:buNone/>
              <a:defRPr sz="1400" b="0" i="0" u="none" strike="noStrike" cap="none">
                <a:latin typeface="Arial"/>
                <a:ea typeface="Arial"/>
                <a:cs typeface="Arial"/>
                <a:sym typeface="Arial"/>
              </a:defRPr>
            </a:lvl2pPr>
            <a:lvl3pPr marL="1371600" marR="0" lvl="2" indent="-228600" algn="l" rtl="0">
              <a:spcBef>
                <a:spcPts val="0"/>
              </a:spcBef>
              <a:spcAft>
                <a:spcPts val="0"/>
              </a:spcAft>
              <a:buSzPts val="1400"/>
              <a:buNone/>
              <a:defRPr sz="1400" b="0" i="0" u="none" strike="noStrike" cap="none">
                <a:latin typeface="Arial"/>
                <a:ea typeface="Arial"/>
                <a:cs typeface="Arial"/>
                <a:sym typeface="Arial"/>
              </a:defRPr>
            </a:lvl3pPr>
            <a:lvl4pPr marL="1828800" marR="0" lvl="3" indent="-228600" algn="l" rtl="0">
              <a:spcBef>
                <a:spcPts val="0"/>
              </a:spcBef>
              <a:spcAft>
                <a:spcPts val="0"/>
              </a:spcAft>
              <a:buSzPts val="1400"/>
              <a:buNone/>
              <a:defRPr sz="1400" b="0" i="0" u="none" strike="noStrike" cap="none">
                <a:latin typeface="Arial"/>
                <a:ea typeface="Arial"/>
                <a:cs typeface="Arial"/>
                <a:sym typeface="Arial"/>
              </a:defRPr>
            </a:lvl4pPr>
            <a:lvl5pPr marL="2286000" marR="0" lvl="4" indent="-228600" algn="l" rtl="0">
              <a:spcBef>
                <a:spcPts val="0"/>
              </a:spcBef>
              <a:spcAft>
                <a:spcPts val="0"/>
              </a:spcAft>
              <a:buSzPts val="1400"/>
              <a:buNone/>
              <a:defRPr sz="14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4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4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4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400" b="0" i="0" u="none" strike="noStrike" cap="none">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8" name="Google Shape;20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B7FD2-8DD2-F427-FBE7-5A36C0ED285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D76B6A1-77DA-A767-DF60-F73EC6DB105C}"/>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23517F54-1A9D-02CF-1F34-A715E53C337A}"/>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90835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CD71B-23F1-6BF5-2B7A-07ECCD85472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B7BA1C1-7EBE-4FF3-3746-DBD07F283FF9}"/>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A333960E-41BE-9DA0-2AE3-CFFD49FF5322}"/>
              </a:ext>
            </a:extLst>
          </p:cNvPr>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1" lang="en-US" altLang="ja-JP" dirty="0" err="1"/>
              <a:t>Sklearn</a:t>
            </a:r>
            <a:r>
              <a:rPr kumimoji="1" lang="ja-JP" altLang="en-US"/>
              <a:t>モデルのみ：</a:t>
            </a:r>
            <a:r>
              <a:rPr kumimoji="1" lang="en-US" altLang="ja-JP" dirty="0"/>
              <a:t> </a:t>
            </a:r>
            <a:r>
              <a:rPr lang="en" altLang="ja-JP" b="0" i="0" dirty="0">
                <a:effectLst/>
                <a:latin typeface="var(--pst-font-family-heading)"/>
              </a:rPr>
              <a:t>Single Dataset Performance, Train Test Performance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 altLang="ja-JP" b="0" i="0" dirty="0">
              <a:effectLst/>
              <a:latin typeface="var(--pst-font-family-heading)"/>
            </a:endParaRPr>
          </a:p>
          <a:p>
            <a:endParaRPr kumimoji="1" lang="ja-JP" altLang="en-US"/>
          </a:p>
        </p:txBody>
      </p:sp>
    </p:spTree>
    <p:extLst>
      <p:ext uri="{BB962C8B-B14F-4D97-AF65-F5344CB8AC3E}">
        <p14:creationId xmlns:p14="http://schemas.microsoft.com/office/powerpoint/2010/main" val="3474345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50025-AF34-A710-FF2D-85A4C5662B0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998C1F5-EF62-D670-1078-99EFE0D1FA7B}"/>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77E8F8A6-A9C8-4EBC-D52E-17FED7D4E152}"/>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014197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CE144-C977-0C9A-3119-E8CAAE5355A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9BD9310-0E24-26D1-C58A-BF8A4D92E266}"/>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A91C5947-4185-513B-D3CD-B106CCB87AF4}"/>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148245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6D2CDD-FD90-26DB-11E6-949461EDB3E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57BADEE-D8F4-78DB-0A8E-E455E81D5425}"/>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876B7C85-E70F-CE9D-3A78-07E943F633F9}"/>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131210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418FD-E0DF-1178-0A84-9AFF62D5282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E6FC4EE-25A4-22CF-154A-64620335A0BD}"/>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6F601FD3-74C6-E403-9BC8-DC5E0596D73E}"/>
              </a:ext>
            </a:extLst>
          </p:cNvPr>
          <p:cNvSpPr>
            <a:spLocks noGrp="1"/>
          </p:cNvSpPr>
          <p:nvPr>
            <p:ph type="body" idx="1"/>
          </p:nvPr>
        </p:nvSpPr>
        <p:spPr/>
        <p:txBody>
          <a:bodyPr/>
          <a:lstStyle/>
          <a:p>
            <a:r>
              <a:rPr kumimoji="1" lang="en-US" altLang="ja-JP" dirty="0"/>
              <a:t>PSI &amp; Drift Score: https://docs.h2o.ai/</a:t>
            </a:r>
            <a:r>
              <a:rPr kumimoji="1" lang="en-US" altLang="ja-JP" dirty="0" err="1"/>
              <a:t>mlops</a:t>
            </a:r>
            <a:r>
              <a:rPr kumimoji="1" lang="en-US" altLang="ja-JP" dirty="0"/>
              <a:t>/</a:t>
            </a:r>
            <a:r>
              <a:rPr kumimoji="1" lang="en-US" altLang="ja-JP" dirty="0" err="1"/>
              <a:t>key-terms#drift-detection</a:t>
            </a:r>
            <a:endParaRPr kumimoji="1" lang="en-US" altLang="ja-JP" dirty="0"/>
          </a:p>
          <a:p>
            <a:endParaRPr kumimoji="1" lang="ja-JP" altLang="en-US"/>
          </a:p>
        </p:txBody>
      </p:sp>
    </p:spTree>
    <p:extLst>
      <p:ext uri="{BB962C8B-B14F-4D97-AF65-F5344CB8AC3E}">
        <p14:creationId xmlns:p14="http://schemas.microsoft.com/office/powerpoint/2010/main" val="2165831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65DD7-3154-A9DB-EC7F-8F2B5FFA36D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A1CCA60-6706-F487-0D63-FD505CCED9F9}"/>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1893B9EF-20FE-6C9D-C2ED-CFD091D923FE}"/>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791189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3D4D6-8A59-F05E-F61C-CC72D3DF19E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12CE15-C73B-9F99-5F64-DA7E60E7EE71}"/>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29E125B9-004C-76D8-12EC-FD804255D0B9}"/>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59341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070D6-70FB-7FD6-22BD-C32D28B4162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B8ABC25-69AA-D1B1-8B66-F93C3E68E412}"/>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40703489-8427-EED2-8518-15C25E8FEE22}"/>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599191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FAA01E-609A-05B9-02AF-0D8285C0F0B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7BF6896-BE76-5E24-BECD-985EA88575E5}"/>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623884AA-7F43-AB44-80F3-76A586E1F439}"/>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789488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5FC22-6A0C-733B-599B-5E9E85433F0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C5AA82E-158B-85DA-25BD-FF2EA12FED51}"/>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8816FC8B-F827-2613-E953-9F5329A1DED6}"/>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918507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5DE90-2C7B-B03D-4195-471A8D80E50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A42FB12-A74E-08F6-C824-FF1933569A23}"/>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02E800C5-12BB-0B27-8469-9650C2E6D0C7}"/>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4156218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FA1CA-013B-4BC5-C149-5E6AB77ED84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942E7F5-1D1D-6673-628A-2CEC4CEEBD2E}"/>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D6E05232-A91E-3208-A46A-A52D3A641419}"/>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804727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A2026-E4C9-4A10-1969-124F1332017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F4CD989-AE53-679B-3018-5430B321F80A}"/>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DC7B116D-DDA5-FA9B-E51C-6A75A1709E7B}"/>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348260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ED8A7-A93F-016A-B30B-8B33A9B1CD2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DE0D8A5-8609-CBA7-C1E8-3F731F37D72E}"/>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8E81CA7B-735A-730A-FEBB-F4FA84BD62BC}"/>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092696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317955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4728DF-D66D-AE2B-01B1-8E92954B332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5B51DB9-4309-8133-70DB-C6AE2F6C6CD9}"/>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FD00DB51-114C-B9E4-3EFF-049B449697A8}"/>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6945666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1"/>
        <p:cNvGrpSpPr/>
        <p:nvPr/>
      </p:nvGrpSpPr>
      <p:grpSpPr>
        <a:xfrm>
          <a:off x="0" y="0"/>
          <a:ext cx="0" cy="0"/>
          <a:chOff x="0" y="0"/>
          <a:chExt cx="0" cy="0"/>
        </a:xfrm>
      </p:grpSpPr>
      <p:pic>
        <p:nvPicPr>
          <p:cNvPr id="12" name="Google Shape;12;p2"/>
          <p:cNvPicPr preferRelativeResize="0"/>
          <p:nvPr/>
        </p:nvPicPr>
        <p:blipFill rotWithShape="1">
          <a:blip r:embed="rId2">
            <a:alphaModFix/>
          </a:blip>
          <a:srcRect/>
          <a:stretch/>
        </p:blipFill>
        <p:spPr>
          <a:xfrm flipH="1">
            <a:off x="-58937" y="-35715"/>
            <a:ext cx="24525496" cy="13795592"/>
          </a:xfrm>
          <a:prstGeom prst="rect">
            <a:avLst/>
          </a:prstGeom>
          <a:noFill/>
          <a:ln>
            <a:noFill/>
          </a:ln>
        </p:spPr>
      </p:pic>
      <p:pic>
        <p:nvPicPr>
          <p:cNvPr id="13" name="Google Shape;13;p2" descr="Google Shape;244;p58"/>
          <p:cNvPicPr preferRelativeResize="0"/>
          <p:nvPr/>
        </p:nvPicPr>
        <p:blipFill rotWithShape="1">
          <a:blip r:embed="rId3">
            <a:alphaModFix/>
          </a:blip>
          <a:srcRect/>
          <a:stretch/>
        </p:blipFill>
        <p:spPr>
          <a:xfrm>
            <a:off x="22990936" y="419926"/>
            <a:ext cx="889001" cy="889001"/>
          </a:xfrm>
          <a:prstGeom prst="rect">
            <a:avLst/>
          </a:prstGeom>
          <a:noFill/>
          <a:ln>
            <a:noFill/>
          </a:ln>
        </p:spPr>
      </p:pic>
      <p:sp>
        <p:nvSpPr>
          <p:cNvPr id="14" name="Google Shape;14;p2"/>
          <p:cNvSpPr txBox="1">
            <a:spLocks noGrp="1"/>
          </p:cNvSpPr>
          <p:nvPr>
            <p:ph type="sldNum" idx="12"/>
          </p:nvPr>
        </p:nvSpPr>
        <p:spPr>
          <a:xfrm>
            <a:off x="12001447" y="13081099"/>
            <a:ext cx="368504"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
        <p:nvSpPr>
          <p:cNvPr id="15" name="Google Shape;15;p2"/>
          <p:cNvSpPr/>
          <p:nvPr/>
        </p:nvSpPr>
        <p:spPr>
          <a:xfrm rot="10800000">
            <a:off x="18590150" y="-35650"/>
            <a:ext cx="5876400" cy="5814300"/>
          </a:xfrm>
          <a:prstGeom prst="rtTriangle">
            <a:avLst/>
          </a:prstGeom>
          <a:solidFill>
            <a:srgbClr val="16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Google Shape;16;p2" descr="Google Shape;329;p78"/>
          <p:cNvPicPr preferRelativeResize="0"/>
          <p:nvPr/>
        </p:nvPicPr>
        <p:blipFill rotWithShape="1">
          <a:blip r:embed="rId3">
            <a:alphaModFix/>
          </a:blip>
          <a:srcRect/>
          <a:stretch/>
        </p:blipFill>
        <p:spPr>
          <a:xfrm>
            <a:off x="21804175" y="690877"/>
            <a:ext cx="1888185" cy="188818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H2O AI Hybrid Cloud">
  <p:cSld name="H2O AI Hybrid Cloud">
    <p:bg>
      <p:bgPr>
        <a:gradFill>
          <a:gsLst>
            <a:gs pos="0">
              <a:srgbClr val="252627"/>
            </a:gs>
            <a:gs pos="100000">
              <a:srgbClr val="000000"/>
            </a:gs>
          </a:gsLst>
          <a:path path="circle">
            <a:fillToRect l="50000" t="50000" r="50000" b="50000"/>
          </a:path>
          <a:tileRect/>
        </a:gradFill>
        <a:effectLst/>
      </p:bgPr>
    </p:bg>
    <p:spTree>
      <p:nvGrpSpPr>
        <p:cNvPr id="1" name="Shape 51"/>
        <p:cNvGrpSpPr/>
        <p:nvPr/>
      </p:nvGrpSpPr>
      <p:grpSpPr>
        <a:xfrm>
          <a:off x="0" y="0"/>
          <a:ext cx="0" cy="0"/>
          <a:chOff x="0" y="0"/>
          <a:chExt cx="0" cy="0"/>
        </a:xfrm>
      </p:grpSpPr>
      <p:pic>
        <p:nvPicPr>
          <p:cNvPr id="52" name="Google Shape;52;p8" descr="Google Shape;26;p6"/>
          <p:cNvPicPr preferRelativeResize="0"/>
          <p:nvPr/>
        </p:nvPicPr>
        <p:blipFill rotWithShape="1">
          <a:blip r:embed="rId2">
            <a:alphaModFix amt="59800"/>
          </a:blip>
          <a:srcRect l="52745" r="6276" b="47944"/>
          <a:stretch/>
        </p:blipFill>
        <p:spPr>
          <a:xfrm flipH="1">
            <a:off x="-7619" y="6546597"/>
            <a:ext cx="24347483" cy="7169017"/>
          </a:xfrm>
          <a:prstGeom prst="rect">
            <a:avLst/>
          </a:prstGeom>
          <a:noFill/>
          <a:ln>
            <a:noFill/>
          </a:ln>
        </p:spPr>
      </p:pic>
      <p:pic>
        <p:nvPicPr>
          <p:cNvPr id="53" name="Google Shape;53;p8" descr="Google Shape;27;p6"/>
          <p:cNvPicPr preferRelativeResize="0"/>
          <p:nvPr/>
        </p:nvPicPr>
        <p:blipFill rotWithShape="1">
          <a:blip r:embed="rId3">
            <a:alphaModFix/>
          </a:blip>
          <a:srcRect/>
          <a:stretch/>
        </p:blipFill>
        <p:spPr>
          <a:xfrm>
            <a:off x="22990936" y="419926"/>
            <a:ext cx="889002" cy="889002"/>
          </a:xfrm>
          <a:prstGeom prst="rect">
            <a:avLst/>
          </a:prstGeom>
          <a:noFill/>
          <a:ln>
            <a:noFill/>
          </a:ln>
        </p:spPr>
      </p:pic>
      <p:sp>
        <p:nvSpPr>
          <p:cNvPr id="54" name="Google Shape;54;p8"/>
          <p:cNvSpPr txBox="1"/>
          <p:nvPr/>
        </p:nvSpPr>
        <p:spPr>
          <a:xfrm>
            <a:off x="21339875" y="13123873"/>
            <a:ext cx="2530201" cy="388581"/>
          </a:xfrm>
          <a:prstGeom prst="rect">
            <a:avLst/>
          </a:prstGeom>
          <a:noFill/>
          <a:ln>
            <a:noFill/>
          </a:ln>
        </p:spPr>
        <p:txBody>
          <a:bodyPr spcFirstLastPara="1" wrap="square" lIns="45675" tIns="45675" rIns="45675" bIns="45675" anchor="t" anchorCtr="0">
            <a:spAutoFit/>
          </a:bodyPr>
          <a:lstStyle/>
          <a:p>
            <a:pPr marL="0" marR="0" lvl="0" indent="0" algn="r" rtl="0">
              <a:lnSpc>
                <a:spcPct val="80000"/>
              </a:lnSpc>
              <a:spcBef>
                <a:spcPts val="0"/>
              </a:spcBef>
              <a:spcAft>
                <a:spcPts val="0"/>
              </a:spcAft>
              <a:buClr>
                <a:srgbClr val="5E5E5E"/>
              </a:buClr>
              <a:buSzPts val="1600"/>
              <a:buFont typeface="Hind"/>
              <a:buNone/>
            </a:pPr>
            <a:r>
              <a:rPr lang="en-US" sz="1600" b="0" i="0" u="none" strike="noStrike" cap="none">
                <a:solidFill>
                  <a:srgbClr val="5E5E5E"/>
                </a:solidFill>
                <a:latin typeface="Hind"/>
                <a:ea typeface="Hind"/>
                <a:cs typeface="Hind"/>
                <a:sym typeface="Hind"/>
              </a:rPr>
              <a:t>H2O.ai Confidential</a:t>
            </a:r>
            <a:endParaRPr/>
          </a:p>
        </p:txBody>
      </p:sp>
      <p:sp>
        <p:nvSpPr>
          <p:cNvPr id="55" name="Google Shape;55;p8"/>
          <p:cNvSpPr txBox="1">
            <a:spLocks noGrp="1"/>
          </p:cNvSpPr>
          <p:nvPr>
            <p:ph type="sldNum" idx="12"/>
          </p:nvPr>
        </p:nvSpPr>
        <p:spPr>
          <a:xfrm>
            <a:off x="12011393" y="12819075"/>
            <a:ext cx="368574" cy="360823"/>
          </a:xfrm>
          <a:prstGeom prst="rect">
            <a:avLst/>
          </a:prstGeom>
          <a:noFill/>
          <a:ln>
            <a:noFill/>
          </a:ln>
        </p:spPr>
        <p:txBody>
          <a:bodyPr spcFirstLastPara="1" wrap="square" lIns="50800" tIns="50800" rIns="50800" bIns="50800" anchor="b" anchorCtr="0">
            <a:spAutoFit/>
          </a:bodyPr>
          <a:lstStyle>
            <a:lvl1pPr marL="0" marR="0" lvl="0" indent="0" algn="ctr">
              <a:lnSpc>
                <a:spcPct val="100000"/>
              </a:lnSpc>
              <a:spcBef>
                <a:spcPts val="0"/>
              </a:spcBef>
              <a:spcAft>
                <a:spcPts val="0"/>
              </a:spcAft>
              <a:buClr>
                <a:srgbClr val="5E5E5E"/>
              </a:buClr>
              <a:buSzPts val="1800"/>
              <a:buFont typeface="Arial"/>
              <a:buNone/>
              <a:defRPr>
                <a:solidFill>
                  <a:srgbClr val="5E5E5E"/>
                </a:solidFill>
                <a:latin typeface="Arial"/>
                <a:ea typeface="Arial"/>
                <a:cs typeface="Arial"/>
                <a:sym typeface="Arial"/>
              </a:defRPr>
            </a:lvl1pPr>
            <a:lvl2pPr marL="0" marR="0" lvl="1" indent="0" algn="ctr">
              <a:lnSpc>
                <a:spcPct val="100000"/>
              </a:lnSpc>
              <a:spcBef>
                <a:spcPts val="0"/>
              </a:spcBef>
              <a:spcAft>
                <a:spcPts val="0"/>
              </a:spcAft>
              <a:buClr>
                <a:srgbClr val="5E5E5E"/>
              </a:buClr>
              <a:buSzPts val="1800"/>
              <a:buFont typeface="Arial"/>
              <a:buNone/>
              <a:defRPr>
                <a:solidFill>
                  <a:srgbClr val="5E5E5E"/>
                </a:solidFill>
                <a:latin typeface="Arial"/>
                <a:ea typeface="Arial"/>
                <a:cs typeface="Arial"/>
                <a:sym typeface="Arial"/>
              </a:defRPr>
            </a:lvl2pPr>
            <a:lvl3pPr marL="0" marR="0" lvl="2" indent="0" algn="ctr">
              <a:lnSpc>
                <a:spcPct val="100000"/>
              </a:lnSpc>
              <a:spcBef>
                <a:spcPts val="0"/>
              </a:spcBef>
              <a:spcAft>
                <a:spcPts val="0"/>
              </a:spcAft>
              <a:buClr>
                <a:srgbClr val="5E5E5E"/>
              </a:buClr>
              <a:buSzPts val="1800"/>
              <a:buFont typeface="Arial"/>
              <a:buNone/>
              <a:defRPr>
                <a:solidFill>
                  <a:srgbClr val="5E5E5E"/>
                </a:solidFill>
                <a:latin typeface="Arial"/>
                <a:ea typeface="Arial"/>
                <a:cs typeface="Arial"/>
                <a:sym typeface="Arial"/>
              </a:defRPr>
            </a:lvl3pPr>
            <a:lvl4pPr marL="0" marR="0" lvl="3" indent="0" algn="ctr">
              <a:lnSpc>
                <a:spcPct val="100000"/>
              </a:lnSpc>
              <a:spcBef>
                <a:spcPts val="0"/>
              </a:spcBef>
              <a:spcAft>
                <a:spcPts val="0"/>
              </a:spcAft>
              <a:buClr>
                <a:srgbClr val="5E5E5E"/>
              </a:buClr>
              <a:buSzPts val="1800"/>
              <a:buFont typeface="Arial"/>
              <a:buNone/>
              <a:defRPr>
                <a:solidFill>
                  <a:srgbClr val="5E5E5E"/>
                </a:solidFill>
                <a:latin typeface="Arial"/>
                <a:ea typeface="Arial"/>
                <a:cs typeface="Arial"/>
                <a:sym typeface="Arial"/>
              </a:defRPr>
            </a:lvl4pPr>
            <a:lvl5pPr marL="0" marR="0" lvl="4" indent="0" algn="ctr">
              <a:lnSpc>
                <a:spcPct val="100000"/>
              </a:lnSpc>
              <a:spcBef>
                <a:spcPts val="0"/>
              </a:spcBef>
              <a:spcAft>
                <a:spcPts val="0"/>
              </a:spcAft>
              <a:buClr>
                <a:srgbClr val="5E5E5E"/>
              </a:buClr>
              <a:buSzPts val="1800"/>
              <a:buFont typeface="Arial"/>
              <a:buNone/>
              <a:defRPr>
                <a:solidFill>
                  <a:srgbClr val="5E5E5E"/>
                </a:solidFill>
                <a:latin typeface="Arial"/>
                <a:ea typeface="Arial"/>
                <a:cs typeface="Arial"/>
                <a:sym typeface="Arial"/>
              </a:defRPr>
            </a:lvl5pPr>
            <a:lvl6pPr marL="0" marR="0" lvl="5" indent="0" algn="ctr">
              <a:lnSpc>
                <a:spcPct val="100000"/>
              </a:lnSpc>
              <a:spcBef>
                <a:spcPts val="0"/>
              </a:spcBef>
              <a:spcAft>
                <a:spcPts val="0"/>
              </a:spcAft>
              <a:buClr>
                <a:srgbClr val="5E5E5E"/>
              </a:buClr>
              <a:buSzPts val="1800"/>
              <a:buFont typeface="Arial"/>
              <a:buNone/>
              <a:defRPr>
                <a:solidFill>
                  <a:srgbClr val="5E5E5E"/>
                </a:solidFill>
                <a:latin typeface="Arial"/>
                <a:ea typeface="Arial"/>
                <a:cs typeface="Arial"/>
                <a:sym typeface="Arial"/>
              </a:defRPr>
            </a:lvl6pPr>
            <a:lvl7pPr marL="0" marR="0" lvl="6" indent="0" algn="ctr">
              <a:lnSpc>
                <a:spcPct val="100000"/>
              </a:lnSpc>
              <a:spcBef>
                <a:spcPts val="0"/>
              </a:spcBef>
              <a:spcAft>
                <a:spcPts val="0"/>
              </a:spcAft>
              <a:buClr>
                <a:srgbClr val="5E5E5E"/>
              </a:buClr>
              <a:buSzPts val="1800"/>
              <a:buFont typeface="Arial"/>
              <a:buNone/>
              <a:defRPr>
                <a:solidFill>
                  <a:srgbClr val="5E5E5E"/>
                </a:solidFill>
                <a:latin typeface="Arial"/>
                <a:ea typeface="Arial"/>
                <a:cs typeface="Arial"/>
                <a:sym typeface="Arial"/>
              </a:defRPr>
            </a:lvl7pPr>
            <a:lvl8pPr marL="0" marR="0" lvl="7" indent="0" algn="ctr">
              <a:lnSpc>
                <a:spcPct val="100000"/>
              </a:lnSpc>
              <a:spcBef>
                <a:spcPts val="0"/>
              </a:spcBef>
              <a:spcAft>
                <a:spcPts val="0"/>
              </a:spcAft>
              <a:buClr>
                <a:srgbClr val="5E5E5E"/>
              </a:buClr>
              <a:buSzPts val="1800"/>
              <a:buFont typeface="Arial"/>
              <a:buNone/>
              <a:defRPr>
                <a:solidFill>
                  <a:srgbClr val="5E5E5E"/>
                </a:solidFill>
                <a:latin typeface="Arial"/>
                <a:ea typeface="Arial"/>
                <a:cs typeface="Arial"/>
                <a:sym typeface="Arial"/>
              </a:defRPr>
            </a:lvl8pPr>
            <a:lvl9pPr marL="0" marR="0" lvl="8" indent="0" algn="ctr">
              <a:lnSpc>
                <a:spcPct val="100000"/>
              </a:lnSpc>
              <a:spcBef>
                <a:spcPts val="0"/>
              </a:spcBef>
              <a:spcAft>
                <a:spcPts val="0"/>
              </a:spcAft>
              <a:buClr>
                <a:srgbClr val="5E5E5E"/>
              </a:buClr>
              <a:buSzPts val="1800"/>
              <a:buFont typeface="Arial"/>
              <a:buNone/>
              <a:defRPr>
                <a:solidFill>
                  <a:srgbClr val="5E5E5E"/>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Make">
  <p:cSld name="Make">
    <p:spTree>
      <p:nvGrpSpPr>
        <p:cNvPr id="1" name="Shape 74"/>
        <p:cNvGrpSpPr/>
        <p:nvPr/>
      </p:nvGrpSpPr>
      <p:grpSpPr>
        <a:xfrm>
          <a:off x="0" y="0"/>
          <a:ext cx="0" cy="0"/>
          <a:chOff x="0" y="0"/>
          <a:chExt cx="0" cy="0"/>
        </a:xfrm>
      </p:grpSpPr>
      <p:pic>
        <p:nvPicPr>
          <p:cNvPr id="75" name="Google Shape;75;p11" descr="Google Shape;30;p7"/>
          <p:cNvPicPr preferRelativeResize="0"/>
          <p:nvPr/>
        </p:nvPicPr>
        <p:blipFill rotWithShape="1">
          <a:blip r:embed="rId2">
            <a:alphaModFix/>
          </a:blip>
          <a:srcRect/>
          <a:stretch/>
        </p:blipFill>
        <p:spPr>
          <a:xfrm>
            <a:off x="22990936" y="419926"/>
            <a:ext cx="889002" cy="889002"/>
          </a:xfrm>
          <a:prstGeom prst="rect">
            <a:avLst/>
          </a:prstGeom>
          <a:noFill/>
          <a:ln>
            <a:noFill/>
          </a:ln>
        </p:spPr>
      </p:pic>
      <p:sp>
        <p:nvSpPr>
          <p:cNvPr id="76" name="Google Shape;76;p11"/>
          <p:cNvSpPr txBox="1"/>
          <p:nvPr/>
        </p:nvSpPr>
        <p:spPr>
          <a:xfrm>
            <a:off x="21339875" y="13123873"/>
            <a:ext cx="2530201" cy="388581"/>
          </a:xfrm>
          <a:prstGeom prst="rect">
            <a:avLst/>
          </a:prstGeom>
          <a:noFill/>
          <a:ln>
            <a:noFill/>
          </a:ln>
        </p:spPr>
        <p:txBody>
          <a:bodyPr spcFirstLastPara="1" wrap="square" lIns="45675" tIns="45675" rIns="45675" bIns="45675" anchor="t" anchorCtr="0">
            <a:spAutoFit/>
          </a:bodyPr>
          <a:lstStyle/>
          <a:p>
            <a:pPr marL="0" marR="0" lvl="0" indent="0" algn="r" rtl="0">
              <a:lnSpc>
                <a:spcPct val="80000"/>
              </a:lnSpc>
              <a:spcBef>
                <a:spcPts val="0"/>
              </a:spcBef>
              <a:spcAft>
                <a:spcPts val="0"/>
              </a:spcAft>
              <a:buClr>
                <a:srgbClr val="5E5E5E"/>
              </a:buClr>
              <a:buSzPts val="1600"/>
              <a:buFont typeface="Hind"/>
              <a:buNone/>
            </a:pPr>
            <a:r>
              <a:rPr lang="en-US" sz="1600" b="0" i="0" u="none" strike="noStrike" cap="none">
                <a:solidFill>
                  <a:srgbClr val="5E5E5E"/>
                </a:solidFill>
                <a:latin typeface="Hind"/>
                <a:ea typeface="Hind"/>
                <a:cs typeface="Hind"/>
                <a:sym typeface="Hind"/>
              </a:rPr>
              <a:t>H2O.ai Confidential</a:t>
            </a:r>
            <a:endParaRPr/>
          </a:p>
        </p:txBody>
      </p:sp>
      <p:sp>
        <p:nvSpPr>
          <p:cNvPr id="77" name="Google Shape;77;p11"/>
          <p:cNvSpPr txBox="1">
            <a:spLocks noGrp="1"/>
          </p:cNvSpPr>
          <p:nvPr>
            <p:ph type="sldNum" idx="12"/>
          </p:nvPr>
        </p:nvSpPr>
        <p:spPr>
          <a:xfrm>
            <a:off x="12001500" y="13080999"/>
            <a:ext cx="368504"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8E5E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1219200" y="3200400"/>
            <a:ext cx="21945600" cy="10515600"/>
          </a:xfrm>
          <a:prstGeom prst="rect">
            <a:avLst/>
          </a:prstGeom>
          <a:noFill/>
          <a:ln>
            <a:noFill/>
          </a:ln>
        </p:spPr>
        <p:txBody>
          <a:bodyPr spcFirstLastPara="1" wrap="square" lIns="50800" tIns="50800" rIns="50800" bIns="50800" anchor="t" anchorCtr="0">
            <a:normAutofit/>
          </a:bodyPr>
          <a:lstStyle>
            <a:lvl1pPr marL="457200" marR="0" lvl="0" indent="-228600" algn="l" rtl="0">
              <a:lnSpc>
                <a:spcPct val="100000"/>
              </a:lnSpc>
              <a:spcBef>
                <a:spcPts val="0"/>
              </a:spcBef>
              <a:spcAft>
                <a:spcPts val="0"/>
              </a:spcAft>
              <a:buClr>
                <a:srgbClr val="000000"/>
              </a:buClr>
              <a:buSzPts val="5500"/>
              <a:buFont typeface="Montserrat"/>
              <a:buNone/>
              <a:defRPr sz="5500" b="0" i="0" u="none" strike="noStrike" cap="none">
                <a:solidFill>
                  <a:srgbClr val="000000"/>
                </a:solidFill>
                <a:latin typeface="Montserrat"/>
                <a:ea typeface="Montserrat"/>
                <a:cs typeface="Montserrat"/>
                <a:sym typeface="Montserrat"/>
              </a:defRPr>
            </a:lvl1pPr>
            <a:lvl2pPr marL="914400" marR="0" lvl="1" indent="-228600" algn="l" rtl="0">
              <a:lnSpc>
                <a:spcPct val="100000"/>
              </a:lnSpc>
              <a:spcBef>
                <a:spcPts val="0"/>
              </a:spcBef>
              <a:spcAft>
                <a:spcPts val="0"/>
              </a:spcAft>
              <a:buClr>
                <a:srgbClr val="000000"/>
              </a:buClr>
              <a:buSzPts val="5500"/>
              <a:buFont typeface="Montserrat"/>
              <a:buNone/>
              <a:defRPr sz="5500" b="0" i="0" u="none" strike="noStrike" cap="none">
                <a:solidFill>
                  <a:srgbClr val="000000"/>
                </a:solidFill>
                <a:latin typeface="Montserrat"/>
                <a:ea typeface="Montserrat"/>
                <a:cs typeface="Montserrat"/>
                <a:sym typeface="Montserrat"/>
              </a:defRPr>
            </a:lvl2pPr>
            <a:lvl3pPr marL="1371600" marR="0" lvl="2" indent="-228600" algn="l" rtl="0">
              <a:lnSpc>
                <a:spcPct val="100000"/>
              </a:lnSpc>
              <a:spcBef>
                <a:spcPts val="0"/>
              </a:spcBef>
              <a:spcAft>
                <a:spcPts val="0"/>
              </a:spcAft>
              <a:buClr>
                <a:srgbClr val="000000"/>
              </a:buClr>
              <a:buSzPts val="5500"/>
              <a:buFont typeface="Montserrat"/>
              <a:buNone/>
              <a:defRPr sz="5500" b="0" i="0" u="none" strike="noStrike" cap="none">
                <a:solidFill>
                  <a:srgbClr val="000000"/>
                </a:solidFill>
                <a:latin typeface="Montserrat"/>
                <a:ea typeface="Montserrat"/>
                <a:cs typeface="Montserrat"/>
                <a:sym typeface="Montserrat"/>
              </a:defRPr>
            </a:lvl3pPr>
            <a:lvl4pPr marL="1828800" marR="0" lvl="3" indent="-228600" algn="l" rtl="0">
              <a:lnSpc>
                <a:spcPct val="100000"/>
              </a:lnSpc>
              <a:spcBef>
                <a:spcPts val="0"/>
              </a:spcBef>
              <a:spcAft>
                <a:spcPts val="0"/>
              </a:spcAft>
              <a:buClr>
                <a:srgbClr val="000000"/>
              </a:buClr>
              <a:buSzPts val="5500"/>
              <a:buFont typeface="Montserrat"/>
              <a:buNone/>
              <a:defRPr sz="5500" b="0" i="0" u="none" strike="noStrike" cap="none">
                <a:solidFill>
                  <a:srgbClr val="000000"/>
                </a:solidFill>
                <a:latin typeface="Montserrat"/>
                <a:ea typeface="Montserrat"/>
                <a:cs typeface="Montserrat"/>
                <a:sym typeface="Montserrat"/>
              </a:defRPr>
            </a:lvl4pPr>
            <a:lvl5pPr marL="2286000" marR="0" lvl="4" indent="-228600" algn="l" rtl="0">
              <a:lnSpc>
                <a:spcPct val="100000"/>
              </a:lnSpc>
              <a:spcBef>
                <a:spcPts val="0"/>
              </a:spcBef>
              <a:spcAft>
                <a:spcPts val="0"/>
              </a:spcAft>
              <a:buClr>
                <a:srgbClr val="000000"/>
              </a:buClr>
              <a:buSzPts val="5500"/>
              <a:buFont typeface="Montserrat"/>
              <a:buNone/>
              <a:defRPr sz="5500" b="0" i="0" u="none" strike="noStrike" cap="none">
                <a:solidFill>
                  <a:srgbClr val="000000"/>
                </a:solidFill>
                <a:latin typeface="Montserrat"/>
                <a:ea typeface="Montserrat"/>
                <a:cs typeface="Montserrat"/>
                <a:sym typeface="Montserrat"/>
              </a:defRPr>
            </a:lvl5pPr>
            <a:lvl6pPr marL="2743200" marR="0" lvl="5" indent="-228600" algn="l" rtl="0">
              <a:lnSpc>
                <a:spcPct val="100000"/>
              </a:lnSpc>
              <a:spcBef>
                <a:spcPts val="0"/>
              </a:spcBef>
              <a:spcAft>
                <a:spcPts val="0"/>
              </a:spcAft>
              <a:buClr>
                <a:srgbClr val="000000"/>
              </a:buClr>
              <a:buSzPts val="5500"/>
              <a:buFont typeface="Montserrat"/>
              <a:buNone/>
              <a:defRPr sz="5500" b="0" i="0" u="none" strike="noStrike" cap="none">
                <a:solidFill>
                  <a:srgbClr val="000000"/>
                </a:solidFill>
                <a:latin typeface="Montserrat"/>
                <a:ea typeface="Montserrat"/>
                <a:cs typeface="Montserrat"/>
                <a:sym typeface="Montserrat"/>
              </a:defRPr>
            </a:lvl6pPr>
            <a:lvl7pPr marL="3200400" marR="0" lvl="6" indent="-228600" algn="l" rtl="0">
              <a:lnSpc>
                <a:spcPct val="100000"/>
              </a:lnSpc>
              <a:spcBef>
                <a:spcPts val="0"/>
              </a:spcBef>
              <a:spcAft>
                <a:spcPts val="0"/>
              </a:spcAft>
              <a:buClr>
                <a:srgbClr val="000000"/>
              </a:buClr>
              <a:buSzPts val="5500"/>
              <a:buFont typeface="Montserrat"/>
              <a:buNone/>
              <a:defRPr sz="5500" b="0" i="0" u="none" strike="noStrike" cap="none">
                <a:solidFill>
                  <a:srgbClr val="000000"/>
                </a:solidFill>
                <a:latin typeface="Montserrat"/>
                <a:ea typeface="Montserrat"/>
                <a:cs typeface="Montserrat"/>
                <a:sym typeface="Montserrat"/>
              </a:defRPr>
            </a:lvl7pPr>
            <a:lvl8pPr marL="3657600" marR="0" lvl="7" indent="-228600" algn="l" rtl="0">
              <a:lnSpc>
                <a:spcPct val="100000"/>
              </a:lnSpc>
              <a:spcBef>
                <a:spcPts val="0"/>
              </a:spcBef>
              <a:spcAft>
                <a:spcPts val="0"/>
              </a:spcAft>
              <a:buClr>
                <a:srgbClr val="000000"/>
              </a:buClr>
              <a:buSzPts val="5500"/>
              <a:buFont typeface="Montserrat"/>
              <a:buNone/>
              <a:defRPr sz="5500" b="0" i="0" u="none" strike="noStrike" cap="none">
                <a:solidFill>
                  <a:srgbClr val="000000"/>
                </a:solidFill>
                <a:latin typeface="Montserrat"/>
                <a:ea typeface="Montserrat"/>
                <a:cs typeface="Montserrat"/>
                <a:sym typeface="Montserrat"/>
              </a:defRPr>
            </a:lvl8pPr>
            <a:lvl9pPr marL="4114800" marR="0" lvl="8" indent="-228600" algn="l" rtl="0">
              <a:lnSpc>
                <a:spcPct val="100000"/>
              </a:lnSpc>
              <a:spcBef>
                <a:spcPts val="0"/>
              </a:spcBef>
              <a:spcAft>
                <a:spcPts val="0"/>
              </a:spcAft>
              <a:buClr>
                <a:srgbClr val="000000"/>
              </a:buClr>
              <a:buSzPts val="5500"/>
              <a:buFont typeface="Montserrat"/>
              <a:buNone/>
              <a:defRPr sz="5500" b="0" i="0" u="none" strike="noStrike" cap="none">
                <a:solidFill>
                  <a:srgbClr val="000000"/>
                </a:solidFill>
                <a:latin typeface="Montserrat"/>
                <a:ea typeface="Montserrat"/>
                <a:cs typeface="Montserrat"/>
                <a:sym typeface="Montserrat"/>
              </a:defRPr>
            </a:lvl9pPr>
          </a:lstStyle>
          <a:p>
            <a:endParaRPr/>
          </a:p>
        </p:txBody>
      </p:sp>
      <p:sp>
        <p:nvSpPr>
          <p:cNvPr id="7" name="Google Shape;7;p1"/>
          <p:cNvSpPr txBox="1">
            <a:spLocks noGrp="1"/>
          </p:cNvSpPr>
          <p:nvPr>
            <p:ph type="title"/>
          </p:nvPr>
        </p:nvSpPr>
        <p:spPr>
          <a:xfrm>
            <a:off x="1219200" y="0"/>
            <a:ext cx="21945600" cy="2835275"/>
          </a:xfrm>
          <a:prstGeom prst="rect">
            <a:avLst/>
          </a:prstGeom>
          <a:noFill/>
          <a:ln>
            <a:noFill/>
          </a:ln>
        </p:spPr>
        <p:txBody>
          <a:bodyPr spcFirstLastPara="1" wrap="square" lIns="50800" tIns="50800" rIns="50800" bIns="50800" anchor="b" anchorCtr="0">
            <a:normAutofit/>
          </a:bodyPr>
          <a:lstStyle>
            <a:lvl1pPr marR="0" lvl="0" algn="l" rtl="0">
              <a:lnSpc>
                <a:spcPct val="80000"/>
              </a:lnSpc>
              <a:spcBef>
                <a:spcPts val="0"/>
              </a:spcBef>
              <a:spcAft>
                <a:spcPts val="0"/>
              </a:spcAft>
              <a:buClr>
                <a:srgbClr val="000000"/>
              </a:buClr>
              <a:buSzPts val="11600"/>
              <a:buFont typeface="Montserrat"/>
              <a:buNone/>
              <a:defRPr sz="11600" b="0" i="0" u="none" strike="noStrike" cap="none">
                <a:solidFill>
                  <a:srgbClr val="000000"/>
                </a:solidFill>
                <a:latin typeface="Montserrat"/>
                <a:ea typeface="Montserrat"/>
                <a:cs typeface="Montserrat"/>
                <a:sym typeface="Montserrat"/>
              </a:defRPr>
            </a:lvl1pPr>
            <a:lvl2pPr marR="0" lvl="1" algn="l" rtl="0">
              <a:lnSpc>
                <a:spcPct val="80000"/>
              </a:lnSpc>
              <a:spcBef>
                <a:spcPts val="0"/>
              </a:spcBef>
              <a:spcAft>
                <a:spcPts val="0"/>
              </a:spcAft>
              <a:buClr>
                <a:srgbClr val="000000"/>
              </a:buClr>
              <a:buSzPts val="11600"/>
              <a:buFont typeface="Montserrat"/>
              <a:buNone/>
              <a:defRPr sz="11600" b="0" i="0" u="none" strike="noStrike" cap="none">
                <a:solidFill>
                  <a:srgbClr val="000000"/>
                </a:solidFill>
                <a:latin typeface="Montserrat"/>
                <a:ea typeface="Montserrat"/>
                <a:cs typeface="Montserrat"/>
                <a:sym typeface="Montserrat"/>
              </a:defRPr>
            </a:lvl2pPr>
            <a:lvl3pPr marR="0" lvl="2" algn="l" rtl="0">
              <a:lnSpc>
                <a:spcPct val="80000"/>
              </a:lnSpc>
              <a:spcBef>
                <a:spcPts val="0"/>
              </a:spcBef>
              <a:spcAft>
                <a:spcPts val="0"/>
              </a:spcAft>
              <a:buClr>
                <a:srgbClr val="000000"/>
              </a:buClr>
              <a:buSzPts val="11600"/>
              <a:buFont typeface="Montserrat"/>
              <a:buNone/>
              <a:defRPr sz="11600" b="0" i="0" u="none" strike="noStrike" cap="none">
                <a:solidFill>
                  <a:srgbClr val="000000"/>
                </a:solidFill>
                <a:latin typeface="Montserrat"/>
                <a:ea typeface="Montserrat"/>
                <a:cs typeface="Montserrat"/>
                <a:sym typeface="Montserrat"/>
              </a:defRPr>
            </a:lvl3pPr>
            <a:lvl4pPr marR="0" lvl="3" algn="l" rtl="0">
              <a:lnSpc>
                <a:spcPct val="80000"/>
              </a:lnSpc>
              <a:spcBef>
                <a:spcPts val="0"/>
              </a:spcBef>
              <a:spcAft>
                <a:spcPts val="0"/>
              </a:spcAft>
              <a:buClr>
                <a:srgbClr val="000000"/>
              </a:buClr>
              <a:buSzPts val="11600"/>
              <a:buFont typeface="Montserrat"/>
              <a:buNone/>
              <a:defRPr sz="11600" b="0" i="0" u="none" strike="noStrike" cap="none">
                <a:solidFill>
                  <a:srgbClr val="000000"/>
                </a:solidFill>
                <a:latin typeface="Montserrat"/>
                <a:ea typeface="Montserrat"/>
                <a:cs typeface="Montserrat"/>
                <a:sym typeface="Montserrat"/>
              </a:defRPr>
            </a:lvl4pPr>
            <a:lvl5pPr marR="0" lvl="4" algn="l" rtl="0">
              <a:lnSpc>
                <a:spcPct val="80000"/>
              </a:lnSpc>
              <a:spcBef>
                <a:spcPts val="0"/>
              </a:spcBef>
              <a:spcAft>
                <a:spcPts val="0"/>
              </a:spcAft>
              <a:buClr>
                <a:srgbClr val="000000"/>
              </a:buClr>
              <a:buSzPts val="11600"/>
              <a:buFont typeface="Montserrat"/>
              <a:buNone/>
              <a:defRPr sz="11600" b="0" i="0" u="none" strike="noStrike" cap="none">
                <a:solidFill>
                  <a:srgbClr val="000000"/>
                </a:solidFill>
                <a:latin typeface="Montserrat"/>
                <a:ea typeface="Montserrat"/>
                <a:cs typeface="Montserrat"/>
                <a:sym typeface="Montserrat"/>
              </a:defRPr>
            </a:lvl5pPr>
            <a:lvl6pPr marR="0" lvl="5" algn="l" rtl="0">
              <a:lnSpc>
                <a:spcPct val="80000"/>
              </a:lnSpc>
              <a:spcBef>
                <a:spcPts val="0"/>
              </a:spcBef>
              <a:spcAft>
                <a:spcPts val="0"/>
              </a:spcAft>
              <a:buClr>
                <a:srgbClr val="000000"/>
              </a:buClr>
              <a:buSzPts val="11600"/>
              <a:buFont typeface="Montserrat"/>
              <a:buNone/>
              <a:defRPr sz="11600" b="0" i="0" u="none" strike="noStrike" cap="none">
                <a:solidFill>
                  <a:srgbClr val="000000"/>
                </a:solidFill>
                <a:latin typeface="Montserrat"/>
                <a:ea typeface="Montserrat"/>
                <a:cs typeface="Montserrat"/>
                <a:sym typeface="Montserrat"/>
              </a:defRPr>
            </a:lvl6pPr>
            <a:lvl7pPr marR="0" lvl="6" algn="l" rtl="0">
              <a:lnSpc>
                <a:spcPct val="80000"/>
              </a:lnSpc>
              <a:spcBef>
                <a:spcPts val="0"/>
              </a:spcBef>
              <a:spcAft>
                <a:spcPts val="0"/>
              </a:spcAft>
              <a:buClr>
                <a:srgbClr val="000000"/>
              </a:buClr>
              <a:buSzPts val="11600"/>
              <a:buFont typeface="Montserrat"/>
              <a:buNone/>
              <a:defRPr sz="11600" b="0" i="0" u="none" strike="noStrike" cap="none">
                <a:solidFill>
                  <a:srgbClr val="000000"/>
                </a:solidFill>
                <a:latin typeface="Montserrat"/>
                <a:ea typeface="Montserrat"/>
                <a:cs typeface="Montserrat"/>
                <a:sym typeface="Montserrat"/>
              </a:defRPr>
            </a:lvl7pPr>
            <a:lvl8pPr marR="0" lvl="7" algn="l" rtl="0">
              <a:lnSpc>
                <a:spcPct val="80000"/>
              </a:lnSpc>
              <a:spcBef>
                <a:spcPts val="0"/>
              </a:spcBef>
              <a:spcAft>
                <a:spcPts val="0"/>
              </a:spcAft>
              <a:buClr>
                <a:srgbClr val="000000"/>
              </a:buClr>
              <a:buSzPts val="11600"/>
              <a:buFont typeface="Montserrat"/>
              <a:buNone/>
              <a:defRPr sz="11600" b="0" i="0" u="none" strike="noStrike" cap="none">
                <a:solidFill>
                  <a:srgbClr val="000000"/>
                </a:solidFill>
                <a:latin typeface="Montserrat"/>
                <a:ea typeface="Montserrat"/>
                <a:cs typeface="Montserrat"/>
                <a:sym typeface="Montserrat"/>
              </a:defRPr>
            </a:lvl8pPr>
            <a:lvl9pPr marR="0" lvl="8" algn="l" rtl="0">
              <a:lnSpc>
                <a:spcPct val="80000"/>
              </a:lnSpc>
              <a:spcBef>
                <a:spcPts val="0"/>
              </a:spcBef>
              <a:spcAft>
                <a:spcPts val="0"/>
              </a:spcAft>
              <a:buClr>
                <a:srgbClr val="000000"/>
              </a:buClr>
              <a:buSzPts val="11600"/>
              <a:buFont typeface="Montserrat"/>
              <a:buNone/>
              <a:defRPr sz="11600" b="0" i="0" u="none" strike="noStrike" cap="none">
                <a:solidFill>
                  <a:srgbClr val="000000"/>
                </a:solidFill>
                <a:latin typeface="Montserrat"/>
                <a:ea typeface="Montserrat"/>
                <a:cs typeface="Montserrat"/>
                <a:sym typeface="Montserrat"/>
              </a:defRPr>
            </a:lvl9pPr>
          </a:lstStyle>
          <a:p>
            <a:endParaRPr/>
          </a:p>
        </p:txBody>
      </p:sp>
      <p:pic>
        <p:nvPicPr>
          <p:cNvPr id="8" name="Google Shape;8;p1" descr="Google Shape;21;p4"/>
          <p:cNvPicPr preferRelativeResize="0"/>
          <p:nvPr/>
        </p:nvPicPr>
        <p:blipFill rotWithShape="1">
          <a:blip r:embed="rId5">
            <a:alphaModFix/>
          </a:blip>
          <a:srcRect/>
          <a:stretch/>
        </p:blipFill>
        <p:spPr>
          <a:xfrm>
            <a:off x="22990936" y="419926"/>
            <a:ext cx="889002" cy="889002"/>
          </a:xfrm>
          <a:prstGeom prst="rect">
            <a:avLst/>
          </a:prstGeom>
          <a:noFill/>
          <a:ln>
            <a:noFill/>
          </a:ln>
        </p:spPr>
      </p:pic>
      <p:sp>
        <p:nvSpPr>
          <p:cNvPr id="9" name="Google Shape;9;p1"/>
          <p:cNvSpPr txBox="1"/>
          <p:nvPr/>
        </p:nvSpPr>
        <p:spPr>
          <a:xfrm>
            <a:off x="21339875" y="13123873"/>
            <a:ext cx="2530201" cy="388581"/>
          </a:xfrm>
          <a:prstGeom prst="rect">
            <a:avLst/>
          </a:prstGeom>
          <a:noFill/>
          <a:ln>
            <a:noFill/>
          </a:ln>
        </p:spPr>
        <p:txBody>
          <a:bodyPr spcFirstLastPara="1" wrap="square" lIns="45675" tIns="45675" rIns="45675" bIns="45675" anchor="t" anchorCtr="0">
            <a:spAutoFit/>
          </a:bodyPr>
          <a:lstStyle/>
          <a:p>
            <a:pPr marL="0" marR="0" lvl="0" indent="0" algn="r" rtl="0">
              <a:lnSpc>
                <a:spcPct val="80000"/>
              </a:lnSpc>
              <a:spcBef>
                <a:spcPts val="0"/>
              </a:spcBef>
              <a:spcAft>
                <a:spcPts val="0"/>
              </a:spcAft>
              <a:buClr>
                <a:srgbClr val="4D4D4D"/>
              </a:buClr>
              <a:buSzPts val="1600"/>
              <a:buFont typeface="Hind"/>
              <a:buNone/>
            </a:pPr>
            <a:r>
              <a:rPr lang="en-US" sz="1600" b="0" i="0" u="none" strike="noStrike" cap="none">
                <a:solidFill>
                  <a:srgbClr val="4D4D4D"/>
                </a:solidFill>
                <a:latin typeface="Hind"/>
                <a:ea typeface="Hind"/>
                <a:cs typeface="Hind"/>
                <a:sym typeface="Hind"/>
              </a:rPr>
              <a:t>H2O.ai Confidential</a:t>
            </a:r>
            <a:endParaRPr/>
          </a:p>
        </p:txBody>
      </p:sp>
      <p:sp>
        <p:nvSpPr>
          <p:cNvPr id="10" name="Google Shape;10;p1"/>
          <p:cNvSpPr txBox="1">
            <a:spLocks noGrp="1"/>
          </p:cNvSpPr>
          <p:nvPr>
            <p:ph type="sldNum" idx="12"/>
          </p:nvPr>
        </p:nvSpPr>
        <p:spPr>
          <a:xfrm>
            <a:off x="12001500" y="13080999"/>
            <a:ext cx="368504" cy="374600"/>
          </a:xfrm>
          <a:prstGeom prst="rect">
            <a:avLst/>
          </a:prstGeom>
          <a:noFill/>
          <a:ln>
            <a:noFill/>
          </a:ln>
        </p:spPr>
        <p:txBody>
          <a:bodyPr spcFirstLastPara="1" wrap="square" lIns="50800" tIns="50800" rIns="50800" bIns="50800" anchor="b" anchorCtr="0">
            <a:spAutoFit/>
          </a:bodyPr>
          <a:lstStyle>
            <a:lvl1pPr marL="0" marR="0" lvl="0"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57"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hyperlink" Target="https://docs.deepchecks.com/stable/tabular/index.html" TargetMode="External"/><Relationship Id="rId5" Type="http://schemas.openxmlformats.org/officeDocument/2006/relationships/hyperlink" Target="https://pypi.org/project/deepchecks/" TargetMode="External"/><Relationship Id="rId4" Type="http://schemas.openxmlformats.org/officeDocument/2006/relationships/hyperlink" Target="https://github.com/deepchecks/deepcheck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docs.deepchecks.com/stable/tabular/auto_tutorials/quickstarts/plot_quick_data_integrity.html"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hyperlink" Target="https://docs.deepchecks.com/stable/api/generated/deepchecks.tabular.checks.data_integrity.html" TargetMode="External"/><Relationship Id="rId4" Type="http://schemas.openxmlformats.org/officeDocument/2006/relationships/hyperlink" Target="https://docs.deepchecks.com/stable/tabular/auto_checks/data_integrity/index.html"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docs.deepchecks.com/stable/tabular/auto_tutorials/quickstarts/plot_quick_train_test_validation.html"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hyperlink" Target="https://docs.deepchecks.com/stable/api/generated/deepchecks.tabular.checks.train_test_validation.html" TargetMode="External"/><Relationship Id="rId4" Type="http://schemas.openxmlformats.org/officeDocument/2006/relationships/hyperlink" Target="https://docs.deepchecks.com/stable/tabular/auto_checks/train_test_validation/index.html"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docs.deepchecks.com/stable/tabular/auto_tutorials/quickstarts/plot_quick_model_evaluation.html"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hyperlink" Target="https://docs.deepchecks.com/stable/api/generated/deepchecks.tabular.checks.model_evaluation.html" TargetMode="External"/><Relationship Id="rId4" Type="http://schemas.openxmlformats.org/officeDocument/2006/relationships/hyperlink" Target="https://docs.deepchecks.com/stable/tabular/auto_checks/model_evaluation/index.html"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docs.deepchecks.com/0.18/tabular/auto_checks/model_evaluation/plot_simple_model_comparison.html#what-is-the-purpose-of-the-check" TargetMode="External"/><Relationship Id="rId3" Type="http://schemas.openxmlformats.org/officeDocument/2006/relationships/hyperlink" Target="https://docs.deepchecks.com/0.18/tabular/auto_checks/data_integrity/plot_outlier_sample_detection.html#how-deepchecks-detects-outliers" TargetMode="External"/><Relationship Id="rId7" Type="http://schemas.openxmlformats.org/officeDocument/2006/relationships/hyperlink" Target="https://docs.deepchecks.com/0.18/tabular/auto_checks/model_evaluation/plot_calibration_score.html#what-is-the-calibration-score-check"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hyperlink" Target="https://docs.deepchecks.com/0.18/general/guides/drift_guide.html#detection-by-domain-classifier" TargetMode="External"/><Relationship Id="rId5" Type="http://schemas.openxmlformats.org/officeDocument/2006/relationships/hyperlink" Target="https://docs.deepchecks.com/stable/tabular/auto_checks/data_integrity/plot_feature_feature_correlation.html#how-are-the-correlations-calculated" TargetMode="External"/><Relationship Id="rId4" Type="http://schemas.openxmlformats.org/officeDocument/2006/relationships/hyperlink" Target="https://docs.deepchecks.com/0.18/tabular/auto_checks/train_test_validation/plot_feature_label_correlation_change.html#how-is-the-predictive-power-score-pps-calculated" TargetMode="External"/><Relationship Id="rId9" Type="http://schemas.openxmlformats.org/officeDocument/2006/relationships/hyperlink" Target="https://docs.deepchecks.com/0.18/tabular/auto_checks/model_evaluation/plot_weak_segments_performance.html#automatically-detecting-weak-segments"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yukismd/Model_Validation/blob/main/titanic/outputs/ModelEvaluation_DAI_defo.html" TargetMode="External"/><Relationship Id="rId3" Type="http://schemas.openxmlformats.org/officeDocument/2006/relationships/hyperlink" Target="https://github.com/yukismd/Model_Validation/blob/main/titanic/DataIntegrityTest.ipynb" TargetMode="External"/><Relationship Id="rId7" Type="http://schemas.openxmlformats.org/officeDocument/2006/relationships/hyperlink" Target="https://github.com/yukismd/Model_Validation/blob/main/titanic/ModelEvaluation_DAI_defo.ipynb"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hyperlink" Target="https://github.com/yukismd/Model_Validation/blob/main/titanic/outputs/TrainTestValidation.html" TargetMode="External"/><Relationship Id="rId5" Type="http://schemas.openxmlformats.org/officeDocument/2006/relationships/hyperlink" Target="https://github.com/yukismd/Model_Validation/blob/main/titanic/TrainTestValidation.ipynb" TargetMode="External"/><Relationship Id="rId4" Type="http://schemas.openxmlformats.org/officeDocument/2006/relationships/hyperlink" Target="https://github.com/yukismd/Model_Validation/blob/main/titanic/outputs/DataIntegrityTest.html" TargetMode="External"/><Relationship Id="rId9" Type="http://schemas.openxmlformats.org/officeDocument/2006/relationships/hyperlink" Target="https://chromewebstore.google.com/detail/github-html-preview/pmpjligbgooljdpakhophgddmcipglna"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docs.h2o.ai/wave-apps/h2o-model-validation/"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hyperlink" Target="https://docs.h2o.ai/wave-apps/h2o-model-validation/guide/tests/supported-validation-tests/adversarial-similarity/adversarial-similarity"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docs.h2o.ai/wave-apps/h2o-model-validation/guide/tests/supported-validation-tests/size-dependency/size-dependency"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hyperlink" Target="https://docs.h2o.ai/wave-apps/h2o-model-validation/guide/tests/supported-validation-tests/backtesting/backtesting"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arxiv.org/abs/2410.13877" TargetMode="External"/><Relationship Id="rId2" Type="http://schemas.openxmlformats.org/officeDocument/2006/relationships/hyperlink" Target="https://docs.google.com/document/d/1DhHrbsY4-nggCLvLybztbtvqk0yhW2hfojQEXsWCR9E/edit?tab=t.0#heading=h.ben9nkon3kg" TargetMode="External"/><Relationship Id="rId1" Type="http://schemas.openxmlformats.org/officeDocument/2006/relationships/slideLayout" Target="../slideLayouts/slideLayout3.xml"/><Relationship Id="rId6" Type="http://schemas.openxmlformats.org/officeDocument/2006/relationships/hyperlink" Target="https://docs.h2o.ai/mlops/key-terms#drift-detection" TargetMode="External"/><Relationship Id="rId5" Type="http://schemas.openxmlformats.org/officeDocument/2006/relationships/hyperlink" Target="https://github.com/h2oai/model-validation" TargetMode="External"/><Relationship Id="rId4" Type="http://schemas.openxmlformats.org/officeDocument/2006/relationships/hyperlink" Target="https://docs.h2o.ai/wave-apps/h2o-model-validation/"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selfexplainml.github.io/PiML-Toolbox/_build/html/index.html" TargetMode="External"/><Relationship Id="rId2" Type="http://schemas.openxmlformats.org/officeDocument/2006/relationships/hyperlink" Target="https://github.com/SelfExplainML/PiML-Toolbox" TargetMode="External"/><Relationship Id="rId1" Type="http://schemas.openxmlformats.org/officeDocument/2006/relationships/slideLayout" Target="../slideLayouts/slideLayout3.xml"/><Relationship Id="rId4" Type="http://schemas.openxmlformats.org/officeDocument/2006/relationships/hyperlink" Target="https://docs.deepchecks.com/stable/general/guides/drift_guide.html"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jp-public.s3.ap-southeast-1.amazonaws.com/documents/Workshop+(DAI+-+Scorer+and+Imbalanced+data)+v231219.pdf"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jp-public.s3.ap-southeast-1.amazonaws.com/documents/Workshop+(DAI+-+MLI)+v240814.pdf"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hyperlink" Target="https://docs.h2o.ai/driverless-ai/1-10-lts/docs/userguide/experiment-settings.html#reproducible"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hyperlink" Target="https://docs.h2o.ai/driverless-ai/1-10-lts/docs/userguide/reproducibility.html"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09"/>
        <p:cNvGrpSpPr/>
        <p:nvPr/>
      </p:nvGrpSpPr>
      <p:grpSpPr>
        <a:xfrm>
          <a:off x="0" y="0"/>
          <a:ext cx="0" cy="0"/>
          <a:chOff x="0" y="0"/>
          <a:chExt cx="0" cy="0"/>
        </a:xfrm>
      </p:grpSpPr>
      <p:sp>
        <p:nvSpPr>
          <p:cNvPr id="5" name="正方形/長方形 4">
            <a:extLst>
              <a:ext uri="{FF2B5EF4-FFF2-40B4-BE49-F238E27FC236}">
                <a16:creationId xmlns:a16="http://schemas.microsoft.com/office/drawing/2014/main" id="{AE5BBE19-1895-8142-ABDB-EA72405DC0AD}"/>
              </a:ext>
            </a:extLst>
          </p:cNvPr>
          <p:cNvSpPr/>
          <p:nvPr/>
        </p:nvSpPr>
        <p:spPr>
          <a:xfrm>
            <a:off x="3229230" y="2338137"/>
            <a:ext cx="14527141" cy="1446550"/>
          </a:xfrm>
          <a:prstGeom prst="rect">
            <a:avLst/>
          </a:prstGeom>
        </p:spPr>
        <p:txBody>
          <a:bodyPr wrap="square">
            <a:spAutoFit/>
          </a:bodyPr>
          <a:lstStyle/>
          <a:p>
            <a:pPr>
              <a:spcBef>
                <a:spcPts val="1600"/>
              </a:spcBef>
            </a:pPr>
            <a:r>
              <a:rPr lang="en-US" altLang="ja-JP" sz="8800" b="1" dirty="0">
                <a:latin typeface="+mj-lt"/>
              </a:rPr>
              <a:t>Model Validation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7CBBADF4-1C4B-7248-84E4-03CE19DA7E92}"/>
              </a:ext>
            </a:extLst>
          </p:cNvPr>
          <p:cNvSpPr/>
          <p:nvPr/>
        </p:nvSpPr>
        <p:spPr>
          <a:xfrm>
            <a:off x="576470" y="466691"/>
            <a:ext cx="21794672" cy="923330"/>
          </a:xfrm>
          <a:prstGeom prst="rect">
            <a:avLst/>
          </a:prstGeom>
        </p:spPr>
        <p:txBody>
          <a:bodyPr wrap="square">
            <a:spAutoFit/>
          </a:bodyPr>
          <a:lstStyle/>
          <a:p>
            <a:pPr>
              <a:spcBef>
                <a:spcPts val="1600"/>
              </a:spcBef>
            </a:pPr>
            <a:r>
              <a:rPr lang="en-US" altLang="ja-JP" sz="5400" b="1" dirty="0" err="1"/>
              <a:t>Deepchecks</a:t>
            </a:r>
            <a:endParaRPr lang="en-US" altLang="ja-JP" sz="5400" b="1" dirty="0"/>
          </a:p>
        </p:txBody>
      </p:sp>
      <p:sp>
        <p:nvSpPr>
          <p:cNvPr id="4" name="正方形/長方形 3">
            <a:extLst>
              <a:ext uri="{FF2B5EF4-FFF2-40B4-BE49-F238E27FC236}">
                <a16:creationId xmlns:a16="http://schemas.microsoft.com/office/drawing/2014/main" id="{6CEF7878-2B6F-4C3C-017F-656F703A9DBE}"/>
              </a:ext>
            </a:extLst>
          </p:cNvPr>
          <p:cNvSpPr/>
          <p:nvPr/>
        </p:nvSpPr>
        <p:spPr>
          <a:xfrm>
            <a:off x="1656701" y="1823380"/>
            <a:ext cx="21118240" cy="2862322"/>
          </a:xfrm>
          <a:prstGeom prst="rect">
            <a:avLst/>
          </a:prstGeom>
        </p:spPr>
        <p:txBody>
          <a:bodyPr wrap="square">
            <a:spAutoFit/>
          </a:bodyPr>
          <a:lstStyle/>
          <a:p>
            <a:pPr marL="457200" indent="-457200">
              <a:spcBef>
                <a:spcPts val="1600"/>
              </a:spcBef>
              <a:buFont typeface="Arial" panose="020B0604020202020204" pitchFamily="34" charset="0"/>
              <a:buChar char="•"/>
            </a:pPr>
            <a:r>
              <a:rPr lang="en-US" altLang="ja-JP" sz="2800" b="1" dirty="0" err="1"/>
              <a:t>Deepchecks</a:t>
            </a:r>
            <a:r>
              <a:rPr lang="ja-JP" altLang="en-US" sz="2800"/>
              <a:t>は、</a:t>
            </a:r>
            <a:r>
              <a:rPr lang="en-US" altLang="ja-JP" sz="2800" dirty="0"/>
              <a:t>AI</a:t>
            </a:r>
            <a:r>
              <a:rPr lang="ja-JP" altLang="en-US" sz="2800"/>
              <a:t>と</a:t>
            </a:r>
            <a:r>
              <a:rPr lang="en-US" altLang="ja-JP" sz="2800" dirty="0"/>
              <a:t>ML</a:t>
            </a:r>
            <a:r>
              <a:rPr lang="ja-JP" altLang="en-US" sz="2800"/>
              <a:t>の検証のさまざまな機能を提供する総合的な</a:t>
            </a:r>
            <a:r>
              <a:rPr lang="en-US" altLang="ja-JP" sz="2800" dirty="0"/>
              <a:t>OSS</a:t>
            </a:r>
            <a:r>
              <a:rPr lang="ja-JP" altLang="en-US" sz="2800"/>
              <a:t>ソリューション</a:t>
            </a:r>
            <a:endParaRPr lang="en-US" altLang="ja-JP" sz="2800" dirty="0"/>
          </a:p>
          <a:p>
            <a:pPr marL="457200" indent="-457200">
              <a:spcBef>
                <a:spcPts val="1600"/>
              </a:spcBef>
              <a:buFont typeface="Arial" panose="020B0604020202020204" pitchFamily="34" charset="0"/>
              <a:buChar char="•"/>
            </a:pPr>
            <a:r>
              <a:rPr lang="ja-JP" altLang="en-US" sz="2800"/>
              <a:t>いくつかのコンポーネントから構成されおり、</a:t>
            </a:r>
            <a:r>
              <a:rPr lang="en-US" altLang="ja-JP" sz="2800" b="1" dirty="0"/>
              <a:t> </a:t>
            </a:r>
            <a:r>
              <a:rPr lang="en-US" altLang="ja-JP" sz="2800" b="1" dirty="0" err="1"/>
              <a:t>Deepchecks</a:t>
            </a:r>
            <a:r>
              <a:rPr lang="en-US" altLang="ja-JP" sz="2800" b="1" dirty="0"/>
              <a:t> Testing</a:t>
            </a:r>
            <a:r>
              <a:rPr lang="ja-JP" altLang="en-US" sz="2800"/>
              <a:t>は</a:t>
            </a:r>
            <a:r>
              <a:rPr lang="en-US" altLang="ja-JP" sz="2800" dirty="0"/>
              <a:t>Tabular</a:t>
            </a:r>
            <a:r>
              <a:rPr lang="ja-JP" altLang="en-US" sz="2800"/>
              <a:t>（テーブルデータ）、</a:t>
            </a:r>
            <a:r>
              <a:rPr lang="en-US" altLang="ja-JP" sz="2800" dirty="0"/>
              <a:t>NLP</a:t>
            </a:r>
            <a:r>
              <a:rPr lang="ja-JP" altLang="en-US" sz="2800"/>
              <a:t>、</a:t>
            </a:r>
            <a:r>
              <a:rPr lang="en-US" altLang="ja-JP" sz="2800" dirty="0"/>
              <a:t>Computer Vision</a:t>
            </a:r>
            <a:r>
              <a:rPr lang="ja-JP" altLang="en-US" sz="2800"/>
              <a:t>におけるデータやモデルの評価機能を提供</a:t>
            </a:r>
            <a:endParaRPr lang="en-US" altLang="ja-JP" sz="2800" dirty="0"/>
          </a:p>
          <a:p>
            <a:pPr marL="457200" indent="-457200">
              <a:spcBef>
                <a:spcPts val="1600"/>
              </a:spcBef>
              <a:buFont typeface="Arial" panose="020B0604020202020204" pitchFamily="34" charset="0"/>
              <a:buChar char="•"/>
            </a:pPr>
            <a:r>
              <a:rPr lang="ja-JP" altLang="en-US" sz="2800"/>
              <a:t>各評価テストを自動実行</a:t>
            </a:r>
            <a:endParaRPr lang="en-US" altLang="ja-JP" sz="2800" dirty="0"/>
          </a:p>
          <a:p>
            <a:pPr marL="457200" indent="-457200">
              <a:spcBef>
                <a:spcPts val="1600"/>
              </a:spcBef>
              <a:buFont typeface="Arial" panose="020B0604020202020204" pitchFamily="34" charset="0"/>
              <a:buChar char="•"/>
            </a:pPr>
            <a:r>
              <a:rPr lang="ja-JP" altLang="en-US" sz="2800"/>
              <a:t>評価テストのカスタマイズが可能</a:t>
            </a:r>
            <a:endParaRPr lang="en-US" altLang="ja-JP" sz="2800" dirty="0"/>
          </a:p>
        </p:txBody>
      </p:sp>
      <p:pic>
        <p:nvPicPr>
          <p:cNvPr id="5" name="図 4">
            <a:extLst>
              <a:ext uri="{FF2B5EF4-FFF2-40B4-BE49-F238E27FC236}">
                <a16:creationId xmlns:a16="http://schemas.microsoft.com/office/drawing/2014/main" id="{2C5B648B-D806-6C9F-45B5-F794CC1A2B57}"/>
              </a:ext>
            </a:extLst>
          </p:cNvPr>
          <p:cNvPicPr>
            <a:picLocks noChangeAspect="1"/>
          </p:cNvPicPr>
          <p:nvPr/>
        </p:nvPicPr>
        <p:blipFill>
          <a:blip r:embed="rId3"/>
          <a:stretch>
            <a:fillRect/>
          </a:stretch>
        </p:blipFill>
        <p:spPr>
          <a:xfrm>
            <a:off x="6321385" y="5973134"/>
            <a:ext cx="14506571" cy="3276913"/>
          </a:xfrm>
          <a:prstGeom prst="rect">
            <a:avLst/>
          </a:prstGeom>
        </p:spPr>
      </p:pic>
      <p:sp>
        <p:nvSpPr>
          <p:cNvPr id="7" name="テキスト ボックス 6">
            <a:extLst>
              <a:ext uri="{FF2B5EF4-FFF2-40B4-BE49-F238E27FC236}">
                <a16:creationId xmlns:a16="http://schemas.microsoft.com/office/drawing/2014/main" id="{E062E2AA-6C58-023F-3E83-64AFAA16C7B2}"/>
              </a:ext>
            </a:extLst>
          </p:cNvPr>
          <p:cNvSpPr txBox="1"/>
          <p:nvPr/>
        </p:nvSpPr>
        <p:spPr>
          <a:xfrm>
            <a:off x="273205" y="12806619"/>
            <a:ext cx="12188282" cy="646331"/>
          </a:xfrm>
          <a:prstGeom prst="rect">
            <a:avLst/>
          </a:prstGeom>
          <a:noFill/>
        </p:spPr>
        <p:txBody>
          <a:bodyPr wrap="square">
            <a:spAutoFit/>
          </a:bodyPr>
          <a:lstStyle/>
          <a:p>
            <a:r>
              <a:rPr lang="en-US" altLang="ja-JP" sz="1800" dirty="0"/>
              <a:t>GitHub: </a:t>
            </a:r>
            <a:r>
              <a:rPr lang="en-US" altLang="ja-JP" sz="1800" dirty="0">
                <a:hlinkClick r:id="rId4"/>
              </a:rPr>
              <a:t>https://github.com/deepchecks/deepchecks</a:t>
            </a:r>
            <a:endParaRPr lang="en-US" altLang="ja-JP" sz="1800" dirty="0"/>
          </a:p>
          <a:p>
            <a:r>
              <a:rPr lang="en" altLang="ja-JP" sz="1800" dirty="0" err="1"/>
              <a:t>PyPi</a:t>
            </a:r>
            <a:r>
              <a:rPr lang="en" altLang="ja-JP" sz="1800" dirty="0"/>
              <a:t>: </a:t>
            </a:r>
            <a:r>
              <a:rPr lang="en" altLang="ja-JP" sz="1800" dirty="0">
                <a:hlinkClick r:id="rId5"/>
              </a:rPr>
              <a:t>https://pypi.org/project/deepchecks/</a:t>
            </a:r>
            <a:endParaRPr lang="en" altLang="ja-JP" sz="1800" dirty="0"/>
          </a:p>
        </p:txBody>
      </p:sp>
      <p:sp>
        <p:nvSpPr>
          <p:cNvPr id="2" name="テキスト ボックス 1">
            <a:extLst>
              <a:ext uri="{FF2B5EF4-FFF2-40B4-BE49-F238E27FC236}">
                <a16:creationId xmlns:a16="http://schemas.microsoft.com/office/drawing/2014/main" id="{7EEC167C-CB41-AB42-9FC2-AB20683DF230}"/>
              </a:ext>
            </a:extLst>
          </p:cNvPr>
          <p:cNvSpPr txBox="1"/>
          <p:nvPr/>
        </p:nvSpPr>
        <p:spPr>
          <a:xfrm>
            <a:off x="6555060" y="12806618"/>
            <a:ext cx="12188282" cy="369332"/>
          </a:xfrm>
          <a:prstGeom prst="rect">
            <a:avLst/>
          </a:prstGeom>
          <a:noFill/>
        </p:spPr>
        <p:txBody>
          <a:bodyPr wrap="square">
            <a:spAutoFit/>
          </a:bodyPr>
          <a:lstStyle/>
          <a:p>
            <a:r>
              <a:rPr lang="en-US" altLang="ja-JP" sz="1800" dirty="0"/>
              <a:t>Document – Testing &gt; Tabular: </a:t>
            </a:r>
            <a:r>
              <a:rPr lang="en" altLang="ja-JP" sz="1800" dirty="0">
                <a:hlinkClick r:id="rId6"/>
              </a:rPr>
              <a:t>https://docs.deepchecks.com/stable/tabular/index.html</a:t>
            </a:r>
            <a:endParaRPr lang="en" altLang="ja-JP" sz="1800" dirty="0"/>
          </a:p>
        </p:txBody>
      </p:sp>
      <p:sp>
        <p:nvSpPr>
          <p:cNvPr id="3" name="テキスト ボックス 2">
            <a:extLst>
              <a:ext uri="{FF2B5EF4-FFF2-40B4-BE49-F238E27FC236}">
                <a16:creationId xmlns:a16="http://schemas.microsoft.com/office/drawing/2014/main" id="{9D533E1E-E4D8-FB66-4DFE-53D8A10B99CC}"/>
              </a:ext>
            </a:extLst>
          </p:cNvPr>
          <p:cNvSpPr txBox="1"/>
          <p:nvPr/>
        </p:nvSpPr>
        <p:spPr>
          <a:xfrm>
            <a:off x="6321385" y="5457657"/>
            <a:ext cx="12188282" cy="400110"/>
          </a:xfrm>
          <a:prstGeom prst="rect">
            <a:avLst/>
          </a:prstGeom>
          <a:noFill/>
        </p:spPr>
        <p:txBody>
          <a:bodyPr wrap="square">
            <a:spAutoFit/>
          </a:bodyPr>
          <a:lstStyle/>
          <a:p>
            <a:r>
              <a:rPr lang="en-US" altLang="ja-JP" sz="2000" b="1" dirty="0"/>
              <a:t>Tabular</a:t>
            </a:r>
            <a:endParaRPr lang="en" altLang="ja-JP" sz="2000" b="1" dirty="0"/>
          </a:p>
        </p:txBody>
      </p:sp>
      <p:sp>
        <p:nvSpPr>
          <p:cNvPr id="6" name="四角形吹き出し 5">
            <a:extLst>
              <a:ext uri="{FF2B5EF4-FFF2-40B4-BE49-F238E27FC236}">
                <a16:creationId xmlns:a16="http://schemas.microsoft.com/office/drawing/2014/main" id="{D7DFC822-D56B-2306-920B-D0EC181752A3}"/>
              </a:ext>
            </a:extLst>
          </p:cNvPr>
          <p:cNvSpPr/>
          <p:nvPr/>
        </p:nvSpPr>
        <p:spPr>
          <a:xfrm>
            <a:off x="3391331" y="10208070"/>
            <a:ext cx="5466521" cy="1611644"/>
          </a:xfrm>
          <a:prstGeom prst="wedgeRectCallout">
            <a:avLst>
              <a:gd name="adj1" fmla="val 41590"/>
              <a:gd name="adj2" fmla="val -116364"/>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1800">
                <a:solidFill>
                  <a:srgbClr val="000000"/>
                </a:solidFill>
              </a:rPr>
              <a:t>新しいデータセットを扱う際において、</a:t>
            </a:r>
            <a:r>
              <a:rPr lang="en" altLang="ja-JP" sz="1800" dirty="0">
                <a:solidFill>
                  <a:srgbClr val="000000"/>
                </a:solidFill>
              </a:rPr>
              <a:t>EDA</a:t>
            </a:r>
            <a:r>
              <a:rPr lang="ja-JP" altLang="en-US" sz="1800">
                <a:solidFill>
                  <a:srgbClr val="000000"/>
                </a:solidFill>
              </a:rPr>
              <a:t>を通じてデータの整合性を確認し、重複サンプルや文字列・カテゴリ変数の問題、外れ値、ラベルの不一致などの確認を助ける</a:t>
            </a:r>
            <a:endParaRPr kumimoji="1" lang="ja-JP" altLang="en-US" sz="1800">
              <a:solidFill>
                <a:srgbClr val="000000"/>
              </a:solidFill>
            </a:endParaRPr>
          </a:p>
        </p:txBody>
      </p:sp>
      <p:sp>
        <p:nvSpPr>
          <p:cNvPr id="9" name="四角形吹き出し 8">
            <a:extLst>
              <a:ext uri="{FF2B5EF4-FFF2-40B4-BE49-F238E27FC236}">
                <a16:creationId xmlns:a16="http://schemas.microsoft.com/office/drawing/2014/main" id="{8ABB216B-1B7F-7EC4-24A7-8D6A7B81BAC1}"/>
              </a:ext>
            </a:extLst>
          </p:cNvPr>
          <p:cNvSpPr/>
          <p:nvPr/>
        </p:nvSpPr>
        <p:spPr>
          <a:xfrm>
            <a:off x="9583868" y="10208069"/>
            <a:ext cx="5466521" cy="1611644"/>
          </a:xfrm>
          <a:prstGeom prst="wedgeRectCallout">
            <a:avLst>
              <a:gd name="adj1" fmla="val -20955"/>
              <a:gd name="adj2" fmla="val -11680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1800">
                <a:solidFill>
                  <a:srgbClr val="000000"/>
                </a:solidFill>
              </a:rPr>
              <a:t>データを分割する際において、クラスのバランス、各クラスの特徴・ラベルの分布変化、データリークの有無などの確認を助ける</a:t>
            </a:r>
            <a:endParaRPr kumimoji="1" lang="ja-JP" altLang="en-US" sz="1800">
              <a:solidFill>
                <a:srgbClr val="000000"/>
              </a:solidFill>
            </a:endParaRPr>
          </a:p>
        </p:txBody>
      </p:sp>
      <p:sp>
        <p:nvSpPr>
          <p:cNvPr id="10" name="四角形吹き出し 9">
            <a:extLst>
              <a:ext uri="{FF2B5EF4-FFF2-40B4-BE49-F238E27FC236}">
                <a16:creationId xmlns:a16="http://schemas.microsoft.com/office/drawing/2014/main" id="{ADBFD251-D538-5617-15A7-207FC401ABDA}"/>
              </a:ext>
            </a:extLst>
          </p:cNvPr>
          <p:cNvSpPr/>
          <p:nvPr/>
        </p:nvSpPr>
        <p:spPr>
          <a:xfrm>
            <a:off x="15776405" y="10217123"/>
            <a:ext cx="5466521" cy="1611644"/>
          </a:xfrm>
          <a:prstGeom prst="wedgeRectCallout">
            <a:avLst>
              <a:gd name="adj1" fmla="val -62410"/>
              <a:gd name="adj2" fmla="val -115278"/>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1800">
                <a:solidFill>
                  <a:srgbClr val="000000"/>
                </a:solidFill>
              </a:rPr>
              <a:t>モデルの評価段階で、複数の性能指標を確認し、ベンチマークと比較してモデルの性能を明確に把握するとともに、パフォーマンスの低い部分を特定し、改善の手がかりとなる洞察を得ることを助ける</a:t>
            </a:r>
            <a:endParaRPr kumimoji="1" lang="ja-JP" altLang="en-US" sz="1800">
              <a:solidFill>
                <a:srgbClr val="000000"/>
              </a:solidFill>
            </a:endParaRPr>
          </a:p>
        </p:txBody>
      </p:sp>
      <p:pic>
        <p:nvPicPr>
          <p:cNvPr id="13" name="図 12">
            <a:extLst>
              <a:ext uri="{FF2B5EF4-FFF2-40B4-BE49-F238E27FC236}">
                <a16:creationId xmlns:a16="http://schemas.microsoft.com/office/drawing/2014/main" id="{A6ABCB20-D6BE-CA9B-DA24-65E042969E46}"/>
              </a:ext>
            </a:extLst>
          </p:cNvPr>
          <p:cNvPicPr>
            <a:picLocks noChangeAspect="1"/>
          </p:cNvPicPr>
          <p:nvPr/>
        </p:nvPicPr>
        <p:blipFill>
          <a:blip r:embed="rId7"/>
          <a:stretch>
            <a:fillRect/>
          </a:stretch>
        </p:blipFill>
        <p:spPr>
          <a:xfrm>
            <a:off x="2928911" y="5455996"/>
            <a:ext cx="3012529" cy="701548"/>
          </a:xfrm>
          <a:prstGeom prst="rect">
            <a:avLst/>
          </a:prstGeom>
        </p:spPr>
      </p:pic>
    </p:spTree>
    <p:extLst>
      <p:ext uri="{BB962C8B-B14F-4D97-AF65-F5344CB8AC3E}">
        <p14:creationId xmlns:p14="http://schemas.microsoft.com/office/powerpoint/2010/main" val="1434332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283BD-C0E3-0A40-B918-524BFD1E2BC0}"/>
            </a:ext>
          </a:extLst>
        </p:cNvPr>
        <p:cNvGrpSpPr/>
        <p:nvPr/>
      </p:nvGrpSpPr>
      <p:grpSpPr>
        <a:xfrm>
          <a:off x="0" y="0"/>
          <a:ext cx="0" cy="0"/>
          <a:chOff x="0" y="0"/>
          <a:chExt cx="0" cy="0"/>
        </a:xfrm>
      </p:grpSpPr>
      <p:sp>
        <p:nvSpPr>
          <p:cNvPr id="8" name="正方形/長方形 7">
            <a:extLst>
              <a:ext uri="{FF2B5EF4-FFF2-40B4-BE49-F238E27FC236}">
                <a16:creationId xmlns:a16="http://schemas.microsoft.com/office/drawing/2014/main" id="{9A367830-B814-DDA4-6F1A-8B193CB6ACF1}"/>
              </a:ext>
            </a:extLst>
          </p:cNvPr>
          <p:cNvSpPr/>
          <p:nvPr/>
        </p:nvSpPr>
        <p:spPr>
          <a:xfrm>
            <a:off x="576470" y="466691"/>
            <a:ext cx="21794672" cy="923330"/>
          </a:xfrm>
          <a:prstGeom prst="rect">
            <a:avLst/>
          </a:prstGeom>
        </p:spPr>
        <p:txBody>
          <a:bodyPr wrap="square">
            <a:spAutoFit/>
          </a:bodyPr>
          <a:lstStyle/>
          <a:p>
            <a:pPr>
              <a:spcBef>
                <a:spcPts val="1600"/>
              </a:spcBef>
            </a:pPr>
            <a:r>
              <a:rPr lang="en-US" altLang="ja-JP" sz="5400" b="1" dirty="0"/>
              <a:t>Data Integrity</a:t>
            </a:r>
          </a:p>
        </p:txBody>
      </p:sp>
      <p:sp>
        <p:nvSpPr>
          <p:cNvPr id="4" name="正方形/長方形 3">
            <a:extLst>
              <a:ext uri="{FF2B5EF4-FFF2-40B4-BE49-F238E27FC236}">
                <a16:creationId xmlns:a16="http://schemas.microsoft.com/office/drawing/2014/main" id="{CC3C08D2-229C-25AB-A8EB-E6186A6582D1}"/>
              </a:ext>
            </a:extLst>
          </p:cNvPr>
          <p:cNvSpPr/>
          <p:nvPr/>
        </p:nvSpPr>
        <p:spPr>
          <a:xfrm>
            <a:off x="1496072" y="1664576"/>
            <a:ext cx="21609573" cy="584775"/>
          </a:xfrm>
          <a:prstGeom prst="rect">
            <a:avLst/>
          </a:prstGeom>
        </p:spPr>
        <p:txBody>
          <a:bodyPr wrap="square">
            <a:spAutoFit/>
          </a:bodyPr>
          <a:lstStyle/>
          <a:p>
            <a:pPr>
              <a:spcBef>
                <a:spcPts val="1600"/>
              </a:spcBef>
            </a:pPr>
            <a:r>
              <a:rPr lang="ja-JP" altLang="en-US" sz="3200"/>
              <a:t>新規に取得したデータの品質を確認</a:t>
            </a:r>
            <a:endParaRPr lang="en-US" altLang="ja-JP" sz="3200" dirty="0"/>
          </a:p>
        </p:txBody>
      </p:sp>
      <p:sp>
        <p:nvSpPr>
          <p:cNvPr id="7" name="テキスト ボックス 6">
            <a:extLst>
              <a:ext uri="{FF2B5EF4-FFF2-40B4-BE49-F238E27FC236}">
                <a16:creationId xmlns:a16="http://schemas.microsoft.com/office/drawing/2014/main" id="{E481A87B-B851-0802-59B1-587DA14F905A}"/>
              </a:ext>
            </a:extLst>
          </p:cNvPr>
          <p:cNvSpPr txBox="1"/>
          <p:nvPr/>
        </p:nvSpPr>
        <p:spPr>
          <a:xfrm>
            <a:off x="134060" y="12866492"/>
            <a:ext cx="18790044" cy="738664"/>
          </a:xfrm>
          <a:prstGeom prst="rect">
            <a:avLst/>
          </a:prstGeom>
          <a:noFill/>
        </p:spPr>
        <p:txBody>
          <a:bodyPr wrap="square">
            <a:spAutoFit/>
          </a:bodyPr>
          <a:lstStyle/>
          <a:p>
            <a:r>
              <a:rPr lang="en" altLang="ja-JP" dirty="0"/>
              <a:t>Quick Start: </a:t>
            </a:r>
            <a:r>
              <a:rPr lang="en" altLang="ja-JP" dirty="0">
                <a:hlinkClick r:id="rId3"/>
              </a:rPr>
              <a:t>https://docs.deepchecks.com/stable/tabular/auto_tutorials/quickstarts/plot_quick_data_integrity.html</a:t>
            </a:r>
            <a:endParaRPr lang="en" altLang="ja-JP" dirty="0"/>
          </a:p>
          <a:p>
            <a:r>
              <a:rPr lang="en" altLang="ja-JP" dirty="0"/>
              <a:t>Gallery: </a:t>
            </a:r>
            <a:r>
              <a:rPr lang="en" altLang="ja-JP" dirty="0">
                <a:hlinkClick r:id="rId4"/>
              </a:rPr>
              <a:t>https://docs.deepchecks.com/stable/tabular/auto_checks/data_integrity/index.html</a:t>
            </a:r>
            <a:endParaRPr lang="en" altLang="ja-JP" dirty="0"/>
          </a:p>
          <a:p>
            <a:r>
              <a:rPr lang="en" altLang="ja-JP" dirty="0"/>
              <a:t>API: </a:t>
            </a:r>
            <a:r>
              <a:rPr lang="en" altLang="ja-JP" dirty="0">
                <a:hlinkClick r:id="rId5"/>
              </a:rPr>
              <a:t>https://docs.deepchecks.com/stable/api/generated/deepchecks.tabular.checks.data_integrity.html</a:t>
            </a:r>
            <a:endParaRPr lang="en" altLang="ja-JP" dirty="0"/>
          </a:p>
        </p:txBody>
      </p:sp>
      <p:sp>
        <p:nvSpPr>
          <p:cNvPr id="16" name="テキスト ボックス 15">
            <a:extLst>
              <a:ext uri="{FF2B5EF4-FFF2-40B4-BE49-F238E27FC236}">
                <a16:creationId xmlns:a16="http://schemas.microsoft.com/office/drawing/2014/main" id="{30FE428D-B065-9CF2-DAFC-7458E9A3029F}"/>
              </a:ext>
            </a:extLst>
          </p:cNvPr>
          <p:cNvSpPr txBox="1"/>
          <p:nvPr/>
        </p:nvSpPr>
        <p:spPr>
          <a:xfrm>
            <a:off x="2177144" y="2926576"/>
            <a:ext cx="9129132" cy="9233297"/>
          </a:xfrm>
          <a:prstGeom prst="rect">
            <a:avLst/>
          </a:prstGeom>
          <a:noFill/>
        </p:spPr>
        <p:txBody>
          <a:bodyPr wrap="square">
            <a:spAutoFit/>
          </a:bodyPr>
          <a:lstStyle/>
          <a:p>
            <a:r>
              <a:rPr lang="ja-JP" altLang="en-US" sz="2200" b="1"/>
              <a:t>Mixed Nulls</a:t>
            </a:r>
          </a:p>
          <a:p>
            <a:pPr marL="342900" indent="-342900">
              <a:buFont typeface="Arial" panose="020B0604020202020204" pitchFamily="34" charset="0"/>
              <a:buChar char="•"/>
            </a:pPr>
            <a:r>
              <a:rPr lang="ja-JP" altLang="en-US" sz="2200"/>
              <a:t>さまざまなタイプの欠損（“nan”,“null”,“”など）を検出</a:t>
            </a:r>
          </a:p>
          <a:p>
            <a:endParaRPr lang="ja-JP" altLang="en-US" sz="2200"/>
          </a:p>
          <a:p>
            <a:r>
              <a:rPr lang="ja-JP" altLang="en-US" sz="2200" b="1"/>
              <a:t>Percent Of Nulls</a:t>
            </a:r>
          </a:p>
          <a:p>
            <a:pPr marL="342900" indent="-342900">
              <a:buFont typeface="Arial" panose="020B0604020202020204" pitchFamily="34" charset="0"/>
              <a:buChar char="•"/>
            </a:pPr>
            <a:r>
              <a:rPr lang="ja-JP" altLang="en-US" sz="2200"/>
              <a:t>各カラムの欠損を比較</a:t>
            </a:r>
          </a:p>
          <a:p>
            <a:endParaRPr lang="ja-JP" altLang="en-US" sz="2200"/>
          </a:p>
          <a:p>
            <a:r>
              <a:rPr lang="ja-JP" altLang="en-US" sz="2200" b="1"/>
              <a:t>String Mismatch</a:t>
            </a:r>
          </a:p>
          <a:p>
            <a:pPr marL="342900" indent="-342900">
              <a:buFont typeface="Arial" panose="020B0604020202020204" pitchFamily="34" charset="0"/>
              <a:buChar char="•"/>
            </a:pPr>
            <a:r>
              <a:rPr lang="ja-JP" altLang="en-US" sz="2200"/>
              <a:t>文字型カラムにおいて、文字列の不一致を検出しBase Form（alphanumeric characters in lowercase）に変換（“Deep”,“deep”,“$deep$”などを“deep”へ変換）</a:t>
            </a:r>
          </a:p>
          <a:p>
            <a:endParaRPr lang="ja-JP" altLang="en-US" sz="2200"/>
          </a:p>
          <a:p>
            <a:r>
              <a:rPr lang="ja-JP" altLang="en-US" sz="2200" b="1"/>
              <a:t>String Length Out Of Bounds</a:t>
            </a:r>
          </a:p>
          <a:p>
            <a:pPr marL="342900" indent="-342900">
              <a:buFont typeface="Arial" panose="020B0604020202020204" pitchFamily="34" charset="0"/>
              <a:buChar char="•"/>
            </a:pPr>
            <a:r>
              <a:rPr lang="ja-JP" altLang="en-US" sz="2200"/>
              <a:t>文字型カラムにおいて、他より長い文字列を持つオブザベーションを検出</a:t>
            </a:r>
          </a:p>
          <a:p>
            <a:endParaRPr lang="ja-JP" altLang="en-US" sz="2200"/>
          </a:p>
          <a:p>
            <a:r>
              <a:rPr lang="ja-JP" altLang="en-US" sz="2200" b="1"/>
              <a:t>Is Single Value</a:t>
            </a:r>
          </a:p>
          <a:p>
            <a:pPr marL="342900" indent="-342900">
              <a:buFont typeface="Arial" panose="020B0604020202020204" pitchFamily="34" charset="0"/>
              <a:buChar char="•"/>
            </a:pPr>
            <a:r>
              <a:rPr lang="ja-JP" altLang="en-US" sz="2200"/>
              <a:t>単一の値を持ったカラムを検出</a:t>
            </a:r>
          </a:p>
          <a:p>
            <a:endParaRPr lang="en-US" altLang="ja-JP" sz="2200" dirty="0"/>
          </a:p>
          <a:p>
            <a:r>
              <a:rPr lang="en" altLang="ja-JP" sz="2200" b="1" dirty="0"/>
              <a:t>Columns Info</a:t>
            </a:r>
          </a:p>
          <a:p>
            <a:pPr marL="342900" indent="-342900">
              <a:buFont typeface="Arial" panose="020B0604020202020204" pitchFamily="34" charset="0"/>
              <a:buChar char="•"/>
            </a:pPr>
            <a:r>
              <a:rPr lang="ja-JP" altLang="en-US" sz="2200"/>
              <a:t>カラムのデータ型や役割を確認</a:t>
            </a:r>
            <a:endParaRPr lang="en-US" altLang="ja-JP" sz="2200" dirty="0"/>
          </a:p>
          <a:p>
            <a:endParaRPr lang="en-US" altLang="ja-JP" sz="2200" b="1" dirty="0"/>
          </a:p>
          <a:p>
            <a:r>
              <a:rPr lang="en-US" altLang="ja-JP" sz="2200" b="1" dirty="0"/>
              <a:t>Special Characters</a:t>
            </a:r>
          </a:p>
          <a:p>
            <a:pPr marL="342900" indent="-342900">
              <a:buFont typeface="Arial" panose="020B0604020202020204" pitchFamily="34" charset="0"/>
              <a:buChar char="•"/>
            </a:pPr>
            <a:r>
              <a:rPr lang="ja-JP" altLang="en-US" sz="2200"/>
              <a:t>特殊文字の検出</a:t>
            </a:r>
          </a:p>
          <a:p>
            <a:endParaRPr lang="ja-JP" altLang="en-US" sz="2200"/>
          </a:p>
          <a:p>
            <a:r>
              <a:rPr lang="en-US" altLang="ja-JP" sz="2200" b="1" dirty="0"/>
              <a:t>Mixed Data Types</a:t>
            </a:r>
          </a:p>
          <a:p>
            <a:pPr marL="342900" indent="-342900">
              <a:buFont typeface="Arial" panose="020B0604020202020204" pitchFamily="34" charset="0"/>
              <a:buChar char="•"/>
            </a:pPr>
            <a:r>
              <a:rPr lang="ja-JP" altLang="en-US" sz="2200"/>
              <a:t>データ型が混在（</a:t>
            </a:r>
            <a:r>
              <a:rPr lang="en-US" altLang="ja-JP" sz="2200" dirty="0"/>
              <a:t>string, numeric</a:t>
            </a:r>
            <a:r>
              <a:rPr lang="ja-JP" altLang="en-US" sz="2200"/>
              <a:t>）しているカラムを検出</a:t>
            </a:r>
            <a:endParaRPr lang="en-US" altLang="ja-JP" sz="2200" dirty="0"/>
          </a:p>
          <a:p>
            <a:pPr marL="342900" indent="-342900">
              <a:buFont typeface="Arial" panose="020B0604020202020204" pitchFamily="34" charset="0"/>
              <a:buChar char="•"/>
            </a:pPr>
            <a:endParaRPr lang="ja-JP" altLang="en-US" sz="2200"/>
          </a:p>
        </p:txBody>
      </p:sp>
      <p:sp>
        <p:nvSpPr>
          <p:cNvPr id="2" name="テキスト ボックス 1">
            <a:extLst>
              <a:ext uri="{FF2B5EF4-FFF2-40B4-BE49-F238E27FC236}">
                <a16:creationId xmlns:a16="http://schemas.microsoft.com/office/drawing/2014/main" id="{61FEA2DD-1FA3-F899-117E-A5CF5CCBA0A4}"/>
              </a:ext>
            </a:extLst>
          </p:cNvPr>
          <p:cNvSpPr txBox="1"/>
          <p:nvPr/>
        </p:nvSpPr>
        <p:spPr>
          <a:xfrm>
            <a:off x="12548836" y="2926576"/>
            <a:ext cx="9129132" cy="7879080"/>
          </a:xfrm>
          <a:prstGeom prst="rect">
            <a:avLst/>
          </a:prstGeom>
          <a:noFill/>
        </p:spPr>
        <p:txBody>
          <a:bodyPr wrap="square">
            <a:spAutoFit/>
          </a:bodyPr>
          <a:lstStyle/>
          <a:p>
            <a:r>
              <a:rPr lang="en-US" altLang="ja-JP" sz="2200" b="1" dirty="0"/>
              <a:t>Data Duplicates</a:t>
            </a:r>
          </a:p>
          <a:p>
            <a:pPr marL="342900" indent="-342900">
              <a:buFont typeface="Arial" panose="020B0604020202020204" pitchFamily="34" charset="0"/>
              <a:buChar char="•"/>
            </a:pPr>
            <a:r>
              <a:rPr lang="ja-JP" altLang="en-US" sz="2200"/>
              <a:t>重複サンプルを検出</a:t>
            </a:r>
            <a:endParaRPr lang="en" altLang="ja-JP" sz="2200" b="1" dirty="0"/>
          </a:p>
          <a:p>
            <a:endParaRPr lang="en" altLang="ja-JP" sz="2200" b="1" dirty="0"/>
          </a:p>
          <a:p>
            <a:r>
              <a:rPr lang="en" altLang="ja-JP" sz="2200" b="1" dirty="0"/>
              <a:t>Class Imbalance</a:t>
            </a:r>
          </a:p>
          <a:p>
            <a:pPr marL="342900" indent="-342900">
              <a:buFont typeface="Arial" panose="020B0604020202020204" pitchFamily="34" charset="0"/>
              <a:buChar char="•"/>
            </a:pPr>
            <a:r>
              <a:rPr lang="ja-JP" altLang="en-US" sz="2200"/>
              <a:t>ターゲットカラムの分布を確認</a:t>
            </a:r>
          </a:p>
          <a:p>
            <a:endParaRPr lang="ja-JP" altLang="en-US" sz="2200"/>
          </a:p>
          <a:p>
            <a:r>
              <a:rPr lang="en" altLang="ja-JP" sz="2200" b="1" dirty="0"/>
              <a:t>Outlier Sample Detection</a:t>
            </a:r>
          </a:p>
          <a:p>
            <a:pPr marL="342900" indent="-342900">
              <a:buFont typeface="Arial" panose="020B0604020202020204" pitchFamily="34" charset="0"/>
              <a:buChar char="•"/>
            </a:pPr>
            <a:r>
              <a:rPr lang="en" altLang="ja-JP" sz="2200" dirty="0" err="1"/>
              <a:t>LoOp</a:t>
            </a:r>
            <a:r>
              <a:rPr lang="ja-JP" altLang="en-US" sz="2200"/>
              <a:t>アルゴリズムにおる、外れ値の検出</a:t>
            </a:r>
            <a:r>
              <a:rPr lang="en-US" altLang="ja-JP" sz="2200" dirty="0"/>
              <a:t> </a:t>
            </a:r>
            <a:r>
              <a:rPr lang="en-US" altLang="ja-JP" sz="2200" dirty="0">
                <a:solidFill>
                  <a:schemeClr val="accent5"/>
                </a:solidFill>
              </a:rPr>
              <a:t>[1-1]</a:t>
            </a:r>
          </a:p>
          <a:p>
            <a:endParaRPr lang="en-US" altLang="ja-JP" sz="2200" dirty="0"/>
          </a:p>
          <a:p>
            <a:r>
              <a:rPr lang="ja-JP" altLang="en-US" sz="2200" b="1"/>
              <a:t>Feature Label Correlation</a:t>
            </a:r>
          </a:p>
          <a:p>
            <a:pPr marL="342900" indent="-342900">
              <a:buFont typeface="Arial" panose="020B0604020202020204" pitchFamily="34" charset="0"/>
              <a:buChar char="•"/>
            </a:pPr>
            <a:r>
              <a:rPr lang="ja-JP" altLang="en-US" sz="2200"/>
              <a:t>各特徴量の予測性能（</a:t>
            </a:r>
            <a:r>
              <a:rPr lang="en-US" altLang="ja-JP" sz="2200" dirty="0"/>
              <a:t>PPS</a:t>
            </a:r>
            <a:r>
              <a:rPr lang="ja-JP" altLang="en-US" sz="2200"/>
              <a:t>スコア） を確認</a:t>
            </a:r>
            <a:r>
              <a:rPr lang="en-US" altLang="ja-JP" sz="2200" dirty="0"/>
              <a:t> </a:t>
            </a:r>
            <a:r>
              <a:rPr lang="en-US" altLang="ja-JP" sz="2200" dirty="0">
                <a:solidFill>
                  <a:schemeClr val="accent5"/>
                </a:solidFill>
              </a:rPr>
              <a:t>[1-2]</a:t>
            </a:r>
            <a:endParaRPr lang="ja-JP" altLang="en-US" sz="2200"/>
          </a:p>
          <a:p>
            <a:endParaRPr lang="en-US" altLang="ja-JP" sz="2200" dirty="0"/>
          </a:p>
          <a:p>
            <a:r>
              <a:rPr lang="ja-JP" altLang="en-US" sz="2200" b="1"/>
              <a:t>Feature Feature Correlation</a:t>
            </a:r>
          </a:p>
          <a:p>
            <a:pPr marL="342900" indent="-342900">
              <a:buFont typeface="Arial" panose="020B0604020202020204" pitchFamily="34" charset="0"/>
              <a:buChar char="•"/>
            </a:pPr>
            <a:r>
              <a:rPr lang="ja-JP" altLang="en-US" sz="2200"/>
              <a:t>特徴量間の相関を把握</a:t>
            </a:r>
            <a:r>
              <a:rPr lang="en-US" altLang="ja-JP" sz="2200" dirty="0"/>
              <a:t> </a:t>
            </a:r>
            <a:r>
              <a:rPr lang="en-US" altLang="ja-JP" sz="2200" dirty="0">
                <a:solidFill>
                  <a:schemeClr val="accent5"/>
                </a:solidFill>
              </a:rPr>
              <a:t>[1-3]</a:t>
            </a:r>
            <a:endParaRPr lang="en-US" altLang="ja-JP" sz="2200" dirty="0"/>
          </a:p>
          <a:p>
            <a:endParaRPr lang="en-US" altLang="ja-JP" sz="2200" dirty="0"/>
          </a:p>
          <a:p>
            <a:r>
              <a:rPr lang="en-US" altLang="ja-JP" sz="2200" b="1" dirty="0"/>
              <a:t>Identifier Label Correlation</a:t>
            </a:r>
          </a:p>
          <a:p>
            <a:pPr marL="342900" indent="-342900">
              <a:buFont typeface="Arial" panose="020B0604020202020204" pitchFamily="34" charset="0"/>
              <a:buChar char="•"/>
            </a:pPr>
            <a:r>
              <a:rPr lang="en-US" altLang="ja-JP" sz="2200" dirty="0"/>
              <a:t>ID</a:t>
            </a:r>
            <a:r>
              <a:rPr lang="ja-JP" altLang="en-US" sz="2200"/>
              <a:t>や時間カラムがターゲットの予測に利用できる可能性を確認</a:t>
            </a:r>
          </a:p>
          <a:p>
            <a:endParaRPr lang="ja-JP" altLang="en-US" sz="2200"/>
          </a:p>
          <a:p>
            <a:r>
              <a:rPr lang="en-US" altLang="ja-JP" sz="2200" b="1" dirty="0"/>
              <a:t>Conflicting Labels</a:t>
            </a:r>
          </a:p>
          <a:p>
            <a:pPr marL="342900" indent="-342900">
              <a:buFont typeface="Arial" panose="020B0604020202020204" pitchFamily="34" charset="0"/>
              <a:buChar char="•"/>
            </a:pPr>
            <a:r>
              <a:rPr lang="ja-JP" altLang="en-US" sz="2200"/>
              <a:t>同じ特徴量を持つが、ターゲットの値が異なるオブザベーションの存在を検出</a:t>
            </a:r>
          </a:p>
          <a:p>
            <a:endParaRPr lang="en-US" altLang="ja-JP" sz="2200" dirty="0"/>
          </a:p>
          <a:p>
            <a:endParaRPr lang="en-US" altLang="ja-JP" sz="2200" dirty="0"/>
          </a:p>
        </p:txBody>
      </p:sp>
    </p:spTree>
    <p:extLst>
      <p:ext uri="{BB962C8B-B14F-4D97-AF65-F5344CB8AC3E}">
        <p14:creationId xmlns:p14="http://schemas.microsoft.com/office/powerpoint/2010/main" val="2102569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1C5F0-DC21-4E0D-3C1C-E752C35080FD}"/>
            </a:ext>
          </a:extLst>
        </p:cNvPr>
        <p:cNvGrpSpPr/>
        <p:nvPr/>
      </p:nvGrpSpPr>
      <p:grpSpPr>
        <a:xfrm>
          <a:off x="0" y="0"/>
          <a:ext cx="0" cy="0"/>
          <a:chOff x="0" y="0"/>
          <a:chExt cx="0" cy="0"/>
        </a:xfrm>
      </p:grpSpPr>
      <p:sp>
        <p:nvSpPr>
          <p:cNvPr id="8" name="正方形/長方形 7">
            <a:extLst>
              <a:ext uri="{FF2B5EF4-FFF2-40B4-BE49-F238E27FC236}">
                <a16:creationId xmlns:a16="http://schemas.microsoft.com/office/drawing/2014/main" id="{0F80CF92-6DF1-9DBD-D0EA-4F31ABC97F2B}"/>
              </a:ext>
            </a:extLst>
          </p:cNvPr>
          <p:cNvSpPr/>
          <p:nvPr/>
        </p:nvSpPr>
        <p:spPr>
          <a:xfrm>
            <a:off x="576470" y="466691"/>
            <a:ext cx="21794672" cy="923330"/>
          </a:xfrm>
          <a:prstGeom prst="rect">
            <a:avLst/>
          </a:prstGeom>
        </p:spPr>
        <p:txBody>
          <a:bodyPr wrap="square">
            <a:spAutoFit/>
          </a:bodyPr>
          <a:lstStyle/>
          <a:p>
            <a:pPr>
              <a:spcBef>
                <a:spcPts val="1600"/>
              </a:spcBef>
            </a:pPr>
            <a:r>
              <a:rPr lang="en-US" altLang="ja-JP" sz="5400" b="1" dirty="0"/>
              <a:t>Train Test Validation</a:t>
            </a:r>
          </a:p>
        </p:txBody>
      </p:sp>
      <p:sp>
        <p:nvSpPr>
          <p:cNvPr id="2" name="テキスト ボックス 1">
            <a:extLst>
              <a:ext uri="{FF2B5EF4-FFF2-40B4-BE49-F238E27FC236}">
                <a16:creationId xmlns:a16="http://schemas.microsoft.com/office/drawing/2014/main" id="{E96442FE-3F75-929C-ECDC-0454D472138A}"/>
              </a:ext>
            </a:extLst>
          </p:cNvPr>
          <p:cNvSpPr txBox="1"/>
          <p:nvPr/>
        </p:nvSpPr>
        <p:spPr>
          <a:xfrm>
            <a:off x="134059" y="12866490"/>
            <a:ext cx="14226177" cy="738664"/>
          </a:xfrm>
          <a:prstGeom prst="rect">
            <a:avLst/>
          </a:prstGeom>
          <a:noFill/>
        </p:spPr>
        <p:txBody>
          <a:bodyPr wrap="square">
            <a:spAutoFit/>
          </a:bodyPr>
          <a:lstStyle/>
          <a:p>
            <a:r>
              <a:rPr lang="en" altLang="ja-JP" dirty="0"/>
              <a:t>Quick Start: </a:t>
            </a:r>
            <a:r>
              <a:rPr lang="en" altLang="ja-JP" dirty="0">
                <a:hlinkClick r:id="rId3"/>
              </a:rPr>
              <a:t>https://docs.deepchecks.com/stable/tabular/auto_tutorials/quickstarts/plot_quick_train_test_validation.html</a:t>
            </a:r>
            <a:endParaRPr lang="en" altLang="ja-JP" dirty="0"/>
          </a:p>
          <a:p>
            <a:r>
              <a:rPr lang="en" altLang="ja-JP" dirty="0"/>
              <a:t>Gallery: </a:t>
            </a:r>
            <a:r>
              <a:rPr lang="en" altLang="ja-JP" dirty="0">
                <a:hlinkClick r:id="rId4"/>
              </a:rPr>
              <a:t>https://docs.deepchecks.com/stable/tabular/auto_checks/train_test_validation/index.html</a:t>
            </a:r>
            <a:endParaRPr lang="en" altLang="ja-JP" dirty="0"/>
          </a:p>
          <a:p>
            <a:r>
              <a:rPr lang="en" altLang="ja-JP" dirty="0"/>
              <a:t>API: </a:t>
            </a:r>
            <a:r>
              <a:rPr lang="en" altLang="ja-JP" dirty="0">
                <a:hlinkClick r:id="rId5"/>
              </a:rPr>
              <a:t>https://docs.deepchecks.com/stable/api/generated/deepchecks.tabular.checks.train_test_validation.html</a:t>
            </a:r>
            <a:endParaRPr lang="en" altLang="ja-JP" dirty="0"/>
          </a:p>
        </p:txBody>
      </p:sp>
      <p:sp>
        <p:nvSpPr>
          <p:cNvPr id="3" name="正方形/長方形 2">
            <a:extLst>
              <a:ext uri="{FF2B5EF4-FFF2-40B4-BE49-F238E27FC236}">
                <a16:creationId xmlns:a16="http://schemas.microsoft.com/office/drawing/2014/main" id="{9DB701E2-C2A8-B984-274B-A627B51505D4}"/>
              </a:ext>
            </a:extLst>
          </p:cNvPr>
          <p:cNvSpPr/>
          <p:nvPr/>
        </p:nvSpPr>
        <p:spPr>
          <a:xfrm>
            <a:off x="1496072" y="1664576"/>
            <a:ext cx="21609573" cy="584775"/>
          </a:xfrm>
          <a:prstGeom prst="rect">
            <a:avLst/>
          </a:prstGeom>
        </p:spPr>
        <p:txBody>
          <a:bodyPr wrap="square">
            <a:spAutoFit/>
          </a:bodyPr>
          <a:lstStyle/>
          <a:p>
            <a:pPr>
              <a:spcBef>
                <a:spcPts val="1600"/>
              </a:spcBef>
            </a:pPr>
            <a:r>
              <a:rPr lang="ja-JP" altLang="en-US" sz="3200"/>
              <a:t>モデル作成の前に、データ分割が適切か確認</a:t>
            </a:r>
            <a:endParaRPr lang="en-US" altLang="ja-JP" sz="3200" dirty="0"/>
          </a:p>
        </p:txBody>
      </p:sp>
      <p:sp>
        <p:nvSpPr>
          <p:cNvPr id="4" name="テキスト ボックス 3">
            <a:extLst>
              <a:ext uri="{FF2B5EF4-FFF2-40B4-BE49-F238E27FC236}">
                <a16:creationId xmlns:a16="http://schemas.microsoft.com/office/drawing/2014/main" id="{37227484-FB85-F947-6CCF-1167AFAD246C}"/>
              </a:ext>
            </a:extLst>
          </p:cNvPr>
          <p:cNvSpPr txBox="1"/>
          <p:nvPr/>
        </p:nvSpPr>
        <p:spPr>
          <a:xfrm>
            <a:off x="2177144" y="2926576"/>
            <a:ext cx="9129132" cy="7540526"/>
          </a:xfrm>
          <a:prstGeom prst="rect">
            <a:avLst/>
          </a:prstGeom>
          <a:noFill/>
        </p:spPr>
        <p:txBody>
          <a:bodyPr wrap="square">
            <a:spAutoFit/>
          </a:bodyPr>
          <a:lstStyle/>
          <a:p>
            <a:r>
              <a:rPr lang="en" altLang="ja-JP" sz="2200" b="1" dirty="0"/>
              <a:t>Datasets Size Comparison</a:t>
            </a:r>
          </a:p>
          <a:p>
            <a:pPr marL="342900" indent="-342900">
              <a:buFont typeface="Arial" panose="020B0604020202020204" pitchFamily="34" charset="0"/>
              <a:buChar char="•"/>
            </a:pPr>
            <a:r>
              <a:rPr lang="ja-JP" altLang="en-US" sz="2200"/>
              <a:t>学習とテストデータのサイズの割合を確認</a:t>
            </a:r>
            <a:endParaRPr lang="en" altLang="ja-JP" sz="2200" b="1" dirty="0"/>
          </a:p>
          <a:p>
            <a:endParaRPr lang="en" altLang="ja-JP" sz="2200" b="1" dirty="0"/>
          </a:p>
          <a:p>
            <a:r>
              <a:rPr lang="en" altLang="ja-JP" sz="2200" b="1" dirty="0"/>
              <a:t>String Mismatch Comparison</a:t>
            </a:r>
          </a:p>
          <a:p>
            <a:pPr marL="342900" indent="-342900">
              <a:buFont typeface="Arial" panose="020B0604020202020204" pitchFamily="34" charset="0"/>
              <a:buChar char="•"/>
            </a:pPr>
            <a:r>
              <a:rPr lang="ja-JP" altLang="en-US" sz="2200"/>
              <a:t>カテゴリカルカラムにおいて、学習、テストデータ間の表記揺れを検出</a:t>
            </a:r>
          </a:p>
          <a:p>
            <a:endParaRPr lang="ja-JP" altLang="en-US" sz="2200" b="1"/>
          </a:p>
          <a:p>
            <a:r>
              <a:rPr lang="en" altLang="ja-JP" sz="2200" b="1" dirty="0"/>
              <a:t>Train Test Samples Mix</a:t>
            </a:r>
          </a:p>
          <a:p>
            <a:pPr marL="342900" indent="-342900">
              <a:buFont typeface="Arial" panose="020B0604020202020204" pitchFamily="34" charset="0"/>
              <a:buChar char="•"/>
            </a:pPr>
            <a:r>
              <a:rPr lang="ja-JP" altLang="en-US" sz="2200"/>
              <a:t>学習とテストデータで同じサンプルが混在しているか確認</a:t>
            </a:r>
          </a:p>
          <a:p>
            <a:endParaRPr lang="ja-JP" altLang="en-US" sz="2200" b="1"/>
          </a:p>
          <a:p>
            <a:r>
              <a:rPr lang="en" altLang="ja-JP" sz="2200" b="1" dirty="0"/>
              <a:t>New Label</a:t>
            </a:r>
          </a:p>
          <a:p>
            <a:pPr marL="342900" indent="-342900">
              <a:buFont typeface="Arial" panose="020B0604020202020204" pitchFamily="34" charset="0"/>
              <a:buChar char="•"/>
            </a:pPr>
            <a:r>
              <a:rPr lang="ja-JP" altLang="en-US" sz="2200"/>
              <a:t>ターゲットカラムにおいて、テストデータに新しいカテゴリが出現してないかを確認</a:t>
            </a:r>
          </a:p>
          <a:p>
            <a:endParaRPr lang="ja-JP" altLang="en-US" sz="2200" b="1"/>
          </a:p>
          <a:p>
            <a:r>
              <a:rPr lang="en" altLang="ja-JP" sz="2200" b="1" dirty="0"/>
              <a:t>New Category</a:t>
            </a:r>
          </a:p>
          <a:p>
            <a:pPr marL="342900" indent="-342900">
              <a:buFont typeface="Arial" panose="020B0604020202020204" pitchFamily="34" charset="0"/>
              <a:buChar char="•"/>
            </a:pPr>
            <a:r>
              <a:rPr lang="ja-JP" altLang="en-US" sz="2200"/>
              <a:t>カテゴリカルカラムにおいて、テストデータのみにあるカテゴリーを検出</a:t>
            </a:r>
          </a:p>
          <a:p>
            <a:endParaRPr lang="ja-JP" altLang="en-US" sz="2200" b="1"/>
          </a:p>
          <a:p>
            <a:r>
              <a:rPr lang="en" altLang="ja-JP" sz="2200" b="1" dirty="0"/>
              <a:t>Index Leakage</a:t>
            </a:r>
          </a:p>
          <a:p>
            <a:pPr marL="342900" indent="-342900">
              <a:buFont typeface="Arial" panose="020B0604020202020204" pitchFamily="34" charset="0"/>
              <a:buChar char="•"/>
            </a:pPr>
            <a:r>
              <a:rPr lang="en" altLang="ja-JP" sz="2200" dirty="0"/>
              <a:t>ID</a:t>
            </a:r>
            <a:r>
              <a:rPr lang="ja-JP" altLang="en-US" sz="2200"/>
              <a:t>カラムにおいて、テストデータに、学習データと重複する値がないかを確認</a:t>
            </a:r>
          </a:p>
          <a:p>
            <a:endParaRPr lang="ja-JP" altLang="en-US" sz="2200" b="1"/>
          </a:p>
        </p:txBody>
      </p:sp>
      <p:sp>
        <p:nvSpPr>
          <p:cNvPr id="5" name="テキスト ボックス 4">
            <a:extLst>
              <a:ext uri="{FF2B5EF4-FFF2-40B4-BE49-F238E27FC236}">
                <a16:creationId xmlns:a16="http://schemas.microsoft.com/office/drawing/2014/main" id="{E2444C99-F2CC-B266-A3B2-78AADA2DE0F3}"/>
              </a:ext>
            </a:extLst>
          </p:cNvPr>
          <p:cNvSpPr txBox="1"/>
          <p:nvPr/>
        </p:nvSpPr>
        <p:spPr>
          <a:xfrm>
            <a:off x="12548836" y="2926576"/>
            <a:ext cx="9129132" cy="8556188"/>
          </a:xfrm>
          <a:prstGeom prst="rect">
            <a:avLst/>
          </a:prstGeom>
          <a:noFill/>
        </p:spPr>
        <p:txBody>
          <a:bodyPr wrap="square">
            <a:spAutoFit/>
          </a:bodyPr>
          <a:lstStyle/>
          <a:p>
            <a:r>
              <a:rPr lang="en" altLang="ja-JP" sz="2200" b="1" dirty="0"/>
              <a:t>Feature Label Correlation Change</a:t>
            </a:r>
          </a:p>
          <a:p>
            <a:pPr marL="342900" indent="-342900">
              <a:buFont typeface="Arial" panose="020B0604020202020204" pitchFamily="34" charset="0"/>
              <a:buChar char="•"/>
            </a:pPr>
            <a:r>
              <a:rPr lang="ja-JP" altLang="en-US" sz="2200"/>
              <a:t>学習とテストデータ間において、各特徴量の予測性能（</a:t>
            </a:r>
            <a:r>
              <a:rPr lang="en-US" altLang="ja-JP" sz="2200" dirty="0"/>
              <a:t>PPS</a:t>
            </a:r>
            <a:r>
              <a:rPr lang="ja-JP" altLang="en-US" sz="2200"/>
              <a:t>スコア）が異なっていないかを確認。例えば学習データのみである特徴量の</a:t>
            </a:r>
            <a:r>
              <a:rPr lang="en-US" altLang="ja-JP" sz="2200" dirty="0"/>
              <a:t>PPS</a:t>
            </a:r>
            <a:r>
              <a:rPr lang="ja-JP" altLang="en-US" sz="2200"/>
              <a:t>スコアが大きい時、リークの疑い</a:t>
            </a:r>
            <a:r>
              <a:rPr lang="en-US" altLang="ja-JP" sz="2200" dirty="0"/>
              <a:t> </a:t>
            </a:r>
            <a:r>
              <a:rPr lang="en-US" altLang="ja-JP" sz="2200" dirty="0">
                <a:solidFill>
                  <a:schemeClr val="accent5"/>
                </a:solidFill>
              </a:rPr>
              <a:t>[2-1]</a:t>
            </a:r>
            <a:endParaRPr lang="ja-JP" altLang="en-US" sz="2200"/>
          </a:p>
          <a:p>
            <a:endParaRPr lang="en" altLang="ja-JP" sz="2200" b="1" dirty="0"/>
          </a:p>
          <a:p>
            <a:r>
              <a:rPr lang="en" altLang="ja-JP" sz="2200" b="1" dirty="0"/>
              <a:t>Feature Drift</a:t>
            </a:r>
            <a:endParaRPr lang="en-US" altLang="ja-JP" sz="2200" dirty="0"/>
          </a:p>
          <a:p>
            <a:pPr marL="342900" indent="-342900">
              <a:buFont typeface="Arial" panose="020B0604020202020204" pitchFamily="34" charset="0"/>
              <a:buChar char="•"/>
            </a:pPr>
            <a:r>
              <a:rPr lang="ja-JP" altLang="en-US" sz="2200"/>
              <a:t>学習とテストデータ間において、分布が異なった特徴量を検出</a:t>
            </a:r>
          </a:p>
          <a:p>
            <a:endParaRPr lang="en-US" altLang="ja-JP" sz="2200" dirty="0"/>
          </a:p>
          <a:p>
            <a:r>
              <a:rPr lang="en" altLang="ja-JP" sz="2200" b="1" dirty="0"/>
              <a:t>Multivariate Drift</a:t>
            </a:r>
            <a:endParaRPr lang="en-US" altLang="ja-JP" sz="2200" dirty="0"/>
          </a:p>
          <a:p>
            <a:pPr marL="342900" indent="-342900">
              <a:buFont typeface="Arial" panose="020B0604020202020204" pitchFamily="34" charset="0"/>
              <a:buChar char="•"/>
            </a:pPr>
            <a:r>
              <a:rPr lang="ja-JP" altLang="en-US" sz="2200"/>
              <a:t>単変量の分布のシフト検知（</a:t>
            </a:r>
            <a:r>
              <a:rPr lang="en-US" altLang="ja-JP" sz="2200" dirty="0"/>
              <a:t>Feature Drift</a:t>
            </a:r>
            <a:r>
              <a:rPr lang="ja-JP" altLang="en-US" sz="2200"/>
              <a:t>）では検出できない、特徴量間の交互作用を考慮した上での学習とテストデータ間の差異を検出</a:t>
            </a:r>
            <a:r>
              <a:rPr lang="en-US" altLang="ja-JP" sz="2200" dirty="0"/>
              <a:t> </a:t>
            </a:r>
            <a:r>
              <a:rPr lang="en-US" altLang="ja-JP" sz="2200" dirty="0">
                <a:solidFill>
                  <a:schemeClr val="accent5"/>
                </a:solidFill>
              </a:rPr>
              <a:t>[2-2]</a:t>
            </a:r>
          </a:p>
          <a:p>
            <a:endParaRPr lang="ja-JP" altLang="en-US" sz="2200"/>
          </a:p>
          <a:p>
            <a:r>
              <a:rPr lang="en" altLang="ja-JP" sz="2200" b="1" dirty="0"/>
              <a:t>Label Drift</a:t>
            </a:r>
          </a:p>
          <a:p>
            <a:pPr marL="342900" indent="-342900">
              <a:buFont typeface="Arial" panose="020B0604020202020204" pitchFamily="34" charset="0"/>
              <a:buChar char="•"/>
            </a:pPr>
            <a:r>
              <a:rPr lang="ja-JP" altLang="en-US" sz="2200"/>
              <a:t>学習とテストデータ間において、ターゲットの分布が異なってないかを確認</a:t>
            </a:r>
            <a:endParaRPr lang="en-US" altLang="ja-JP" sz="2200" dirty="0"/>
          </a:p>
          <a:p>
            <a:endParaRPr lang="en-US" altLang="ja-JP" sz="2200" dirty="0"/>
          </a:p>
          <a:p>
            <a:r>
              <a:rPr lang="en-US" altLang="ja-JP" sz="2200" b="1" dirty="0"/>
              <a:t>Date Train Test Leakage Overlap</a:t>
            </a:r>
          </a:p>
          <a:p>
            <a:pPr marL="342900" indent="-342900">
              <a:buFont typeface="Arial" panose="020B0604020202020204" pitchFamily="34" charset="0"/>
              <a:buChar char="•"/>
            </a:pPr>
            <a:r>
              <a:rPr lang="ja-JP" altLang="en-US" sz="2200"/>
              <a:t>時間カラムにおける、学習とテストデータ間の整合性（テスト期間が、学習期間内かそれ以前となってないか）を確認</a:t>
            </a:r>
            <a:endParaRPr lang="en-US" altLang="ja-JP" sz="2200" dirty="0"/>
          </a:p>
          <a:p>
            <a:endParaRPr lang="en-US" altLang="ja-JP" sz="2200" b="1" dirty="0"/>
          </a:p>
          <a:p>
            <a:r>
              <a:rPr lang="en-US" altLang="ja-JP" sz="2200" b="1" dirty="0"/>
              <a:t>Date Train Test Leakage Duplicates</a:t>
            </a:r>
          </a:p>
          <a:p>
            <a:pPr marL="342900" indent="-342900">
              <a:buFont typeface="Arial" panose="020B0604020202020204" pitchFamily="34" charset="0"/>
              <a:buChar char="•"/>
            </a:pPr>
            <a:r>
              <a:rPr lang="ja-JP" altLang="en-US" sz="2200"/>
              <a:t>時間カラムにおける、学習とテストデータ間の重複を確認</a:t>
            </a:r>
            <a:endParaRPr lang="en-US" altLang="ja-JP" sz="2200" dirty="0"/>
          </a:p>
          <a:p>
            <a:endParaRPr lang="en-US" altLang="ja-JP" sz="2200" dirty="0"/>
          </a:p>
          <a:p>
            <a:endParaRPr lang="en-US" altLang="ja-JP" sz="2200" dirty="0"/>
          </a:p>
        </p:txBody>
      </p:sp>
    </p:spTree>
    <p:extLst>
      <p:ext uri="{BB962C8B-B14F-4D97-AF65-F5344CB8AC3E}">
        <p14:creationId xmlns:p14="http://schemas.microsoft.com/office/powerpoint/2010/main" val="2241640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5488F-3F21-0D45-FA70-24D8C99E84FA}"/>
            </a:ext>
          </a:extLst>
        </p:cNvPr>
        <p:cNvGrpSpPr/>
        <p:nvPr/>
      </p:nvGrpSpPr>
      <p:grpSpPr>
        <a:xfrm>
          <a:off x="0" y="0"/>
          <a:ext cx="0" cy="0"/>
          <a:chOff x="0" y="0"/>
          <a:chExt cx="0" cy="0"/>
        </a:xfrm>
      </p:grpSpPr>
      <p:sp>
        <p:nvSpPr>
          <p:cNvPr id="8" name="正方形/長方形 7">
            <a:extLst>
              <a:ext uri="{FF2B5EF4-FFF2-40B4-BE49-F238E27FC236}">
                <a16:creationId xmlns:a16="http://schemas.microsoft.com/office/drawing/2014/main" id="{7A002E3D-E713-A9E7-F866-A722AB5B86B2}"/>
              </a:ext>
            </a:extLst>
          </p:cNvPr>
          <p:cNvSpPr/>
          <p:nvPr/>
        </p:nvSpPr>
        <p:spPr>
          <a:xfrm>
            <a:off x="576470" y="466691"/>
            <a:ext cx="21794672" cy="923330"/>
          </a:xfrm>
          <a:prstGeom prst="rect">
            <a:avLst/>
          </a:prstGeom>
        </p:spPr>
        <p:txBody>
          <a:bodyPr wrap="square">
            <a:spAutoFit/>
          </a:bodyPr>
          <a:lstStyle/>
          <a:p>
            <a:pPr>
              <a:spcBef>
                <a:spcPts val="1600"/>
              </a:spcBef>
            </a:pPr>
            <a:r>
              <a:rPr lang="en-US" altLang="ja-JP" sz="5400" b="1" dirty="0"/>
              <a:t>Model Evaluation</a:t>
            </a:r>
          </a:p>
        </p:txBody>
      </p:sp>
      <p:sp>
        <p:nvSpPr>
          <p:cNvPr id="2" name="テキスト ボックス 1">
            <a:extLst>
              <a:ext uri="{FF2B5EF4-FFF2-40B4-BE49-F238E27FC236}">
                <a16:creationId xmlns:a16="http://schemas.microsoft.com/office/drawing/2014/main" id="{B6189C65-44FF-8403-FA6E-206D547E4C2D}"/>
              </a:ext>
            </a:extLst>
          </p:cNvPr>
          <p:cNvSpPr txBox="1"/>
          <p:nvPr/>
        </p:nvSpPr>
        <p:spPr>
          <a:xfrm>
            <a:off x="134060" y="12866493"/>
            <a:ext cx="18591262" cy="738664"/>
          </a:xfrm>
          <a:prstGeom prst="rect">
            <a:avLst/>
          </a:prstGeom>
          <a:noFill/>
        </p:spPr>
        <p:txBody>
          <a:bodyPr wrap="square">
            <a:spAutoFit/>
          </a:bodyPr>
          <a:lstStyle/>
          <a:p>
            <a:r>
              <a:rPr lang="en" altLang="ja-JP" dirty="0"/>
              <a:t>Quick Start: </a:t>
            </a:r>
            <a:r>
              <a:rPr lang="en" altLang="ja-JP" dirty="0">
                <a:hlinkClick r:id="rId3"/>
              </a:rPr>
              <a:t>https://docs.deepchecks.com/stable/tabular/auto_tutorials/quickstarts/plot_quick_model_evaluation.html</a:t>
            </a:r>
            <a:endParaRPr lang="en" altLang="ja-JP" dirty="0"/>
          </a:p>
          <a:p>
            <a:r>
              <a:rPr lang="en" altLang="ja-JP" dirty="0"/>
              <a:t>Gallery: </a:t>
            </a:r>
            <a:r>
              <a:rPr lang="en" altLang="ja-JP" dirty="0">
                <a:hlinkClick r:id="rId4"/>
              </a:rPr>
              <a:t>https://docs.deepchecks.com/stable/tabular/auto_checks/model_evaluation/index.html</a:t>
            </a:r>
            <a:endParaRPr lang="en" altLang="ja-JP" dirty="0"/>
          </a:p>
          <a:p>
            <a:r>
              <a:rPr lang="en" altLang="ja-JP" dirty="0"/>
              <a:t>API: </a:t>
            </a:r>
            <a:r>
              <a:rPr lang="en" altLang="ja-JP" dirty="0">
                <a:hlinkClick r:id="rId5"/>
              </a:rPr>
              <a:t>https://docs.deepchecks.com/stable/api/generated/deepchecks.tabular.checks.model_evaluation.html</a:t>
            </a:r>
            <a:endParaRPr lang="en" altLang="ja-JP" dirty="0"/>
          </a:p>
        </p:txBody>
      </p:sp>
      <p:sp>
        <p:nvSpPr>
          <p:cNvPr id="3" name="正方形/長方形 2">
            <a:extLst>
              <a:ext uri="{FF2B5EF4-FFF2-40B4-BE49-F238E27FC236}">
                <a16:creationId xmlns:a16="http://schemas.microsoft.com/office/drawing/2014/main" id="{D8839498-0DF6-4F5C-81FE-5287D5FA2EC8}"/>
              </a:ext>
            </a:extLst>
          </p:cNvPr>
          <p:cNvSpPr/>
          <p:nvPr/>
        </p:nvSpPr>
        <p:spPr>
          <a:xfrm>
            <a:off x="1496072" y="1664576"/>
            <a:ext cx="21609573" cy="584775"/>
          </a:xfrm>
          <a:prstGeom prst="rect">
            <a:avLst/>
          </a:prstGeom>
        </p:spPr>
        <p:txBody>
          <a:bodyPr wrap="square">
            <a:spAutoFit/>
          </a:bodyPr>
          <a:lstStyle/>
          <a:p>
            <a:pPr>
              <a:spcBef>
                <a:spcPts val="1600"/>
              </a:spcBef>
            </a:pPr>
            <a:r>
              <a:rPr lang="ja-JP" altLang="en-US" sz="3200"/>
              <a:t>モデル作成後、モデルの精度や改善ポイントを確認</a:t>
            </a:r>
            <a:endParaRPr lang="en-US" altLang="ja-JP" sz="3200" dirty="0"/>
          </a:p>
        </p:txBody>
      </p:sp>
      <p:sp>
        <p:nvSpPr>
          <p:cNvPr id="4" name="テキスト ボックス 3">
            <a:extLst>
              <a:ext uri="{FF2B5EF4-FFF2-40B4-BE49-F238E27FC236}">
                <a16:creationId xmlns:a16="http://schemas.microsoft.com/office/drawing/2014/main" id="{D73F3DEF-D266-2B69-3FDF-A8DE47A3258B}"/>
              </a:ext>
            </a:extLst>
          </p:cNvPr>
          <p:cNvSpPr txBox="1"/>
          <p:nvPr/>
        </p:nvSpPr>
        <p:spPr>
          <a:xfrm>
            <a:off x="2177144" y="2926576"/>
            <a:ext cx="9129132" cy="5170646"/>
          </a:xfrm>
          <a:prstGeom prst="rect">
            <a:avLst/>
          </a:prstGeom>
          <a:noFill/>
        </p:spPr>
        <p:txBody>
          <a:bodyPr wrap="square">
            <a:spAutoFit/>
          </a:bodyPr>
          <a:lstStyle/>
          <a:p>
            <a:r>
              <a:rPr lang="en" altLang="ja-JP" sz="2200" b="1" dirty="0"/>
              <a:t>Regression Symmetric Error (Train &amp; Test)</a:t>
            </a:r>
          </a:p>
          <a:p>
            <a:pPr marL="342900" indent="-342900">
              <a:buFont typeface="Arial" panose="020B0604020202020204" pitchFamily="34" charset="0"/>
              <a:buChar char="•"/>
            </a:pPr>
            <a:r>
              <a:rPr lang="ja-JP" altLang="en-US" sz="2200"/>
              <a:t>回帰問題において、誤差（実測</a:t>
            </a:r>
            <a:r>
              <a:rPr lang="en-US" altLang="ja-JP" sz="2200" dirty="0"/>
              <a:t>-</a:t>
            </a:r>
            <a:r>
              <a:rPr lang="ja-JP" altLang="en-US" sz="2200"/>
              <a:t>予測）の分布を箱ひげ図で確認</a:t>
            </a:r>
            <a:endParaRPr lang="en-US" altLang="ja-JP" sz="2200" dirty="0"/>
          </a:p>
          <a:p>
            <a:endParaRPr lang="en-US" altLang="ja-JP" sz="2200" b="1" dirty="0"/>
          </a:p>
          <a:p>
            <a:r>
              <a:rPr lang="en-US" altLang="ja-JP" sz="2200" b="1" dirty="0"/>
              <a:t>Regression Error Distribution </a:t>
            </a:r>
            <a:r>
              <a:rPr lang="en" altLang="ja-JP" sz="2200" b="1" dirty="0"/>
              <a:t>(Train &amp; Test)</a:t>
            </a:r>
            <a:endParaRPr lang="en-US" altLang="ja-JP" sz="2200" b="1" dirty="0"/>
          </a:p>
          <a:p>
            <a:pPr marL="342900" indent="-342900">
              <a:buFont typeface="Arial" panose="020B0604020202020204" pitchFamily="34" charset="0"/>
              <a:buChar char="•"/>
            </a:pPr>
            <a:r>
              <a:rPr lang="ja-JP" altLang="en-US" sz="2200"/>
              <a:t>回帰問題において、誤差（実測</a:t>
            </a:r>
            <a:r>
              <a:rPr lang="en-US" altLang="ja-JP" sz="2200" dirty="0"/>
              <a:t>-</a:t>
            </a:r>
            <a:r>
              <a:rPr lang="ja-JP" altLang="en-US" sz="2200"/>
              <a:t>予測）の分布をヒストグラムで確認</a:t>
            </a:r>
            <a:endParaRPr lang="en-US" altLang="ja-JP" sz="2200" dirty="0"/>
          </a:p>
          <a:p>
            <a:endParaRPr lang="en-US" altLang="ja-JP" sz="2200" b="1" dirty="0"/>
          </a:p>
          <a:p>
            <a:r>
              <a:rPr lang="en-US" altLang="ja-JP" sz="2200" b="1" dirty="0"/>
              <a:t>ROC Report (Train &amp; Test)</a:t>
            </a:r>
          </a:p>
          <a:p>
            <a:pPr marL="342900" indent="-342900">
              <a:buFont typeface="Arial" panose="020B0604020202020204" pitchFamily="34" charset="0"/>
              <a:buChar char="•"/>
            </a:pPr>
            <a:r>
              <a:rPr lang="ja-JP" altLang="en-US" sz="2200"/>
              <a:t>分類問題において、クラス別の</a:t>
            </a:r>
            <a:r>
              <a:rPr lang="en-US" altLang="ja-JP" sz="2200" dirty="0"/>
              <a:t>ROC</a:t>
            </a:r>
            <a:r>
              <a:rPr lang="ja-JP" altLang="en-US" sz="2200"/>
              <a:t>プロットを確認</a:t>
            </a:r>
            <a:endParaRPr lang="en-US" altLang="ja-JP" sz="2200" dirty="0"/>
          </a:p>
          <a:p>
            <a:endParaRPr lang="en-US" altLang="ja-JP" sz="2200" b="1" dirty="0"/>
          </a:p>
          <a:p>
            <a:r>
              <a:rPr lang="en-US" altLang="ja-JP" sz="2200" b="1" dirty="0"/>
              <a:t>Confusion Matrix Report (Train &amp; Test)</a:t>
            </a:r>
          </a:p>
          <a:p>
            <a:pPr marL="342900" indent="-342900">
              <a:buFont typeface="Arial" panose="020B0604020202020204" pitchFamily="34" charset="0"/>
              <a:buChar char="•"/>
            </a:pPr>
            <a:r>
              <a:rPr lang="ja-JP" altLang="en-US" sz="2200"/>
              <a:t>分類問題において、混同行列を確認</a:t>
            </a:r>
            <a:endParaRPr lang="en-US" altLang="ja-JP" sz="2200" dirty="0"/>
          </a:p>
          <a:p>
            <a:endParaRPr lang="en-US" altLang="ja-JP" sz="2200" dirty="0"/>
          </a:p>
          <a:p>
            <a:r>
              <a:rPr lang="en" altLang="ja-JP" sz="2200" b="1" dirty="0"/>
              <a:t>Calibration Score (Train &amp; Test)</a:t>
            </a:r>
          </a:p>
          <a:p>
            <a:pPr marL="342900" indent="-342900">
              <a:buFont typeface="Arial" panose="020B0604020202020204" pitchFamily="34" charset="0"/>
              <a:buChar char="•"/>
            </a:pPr>
            <a:r>
              <a:rPr lang="ja-JP" altLang="en-US" sz="2200"/>
              <a:t>分類問題におけるキャリブレーション分析を実施</a:t>
            </a:r>
            <a:r>
              <a:rPr lang="en-US" altLang="ja-JP" sz="2200" dirty="0"/>
              <a:t> </a:t>
            </a:r>
            <a:r>
              <a:rPr lang="en-US" altLang="ja-JP" sz="2200" dirty="0">
                <a:solidFill>
                  <a:schemeClr val="accent5"/>
                </a:solidFill>
              </a:rPr>
              <a:t>[3-1]</a:t>
            </a:r>
            <a:endParaRPr lang="en-US" altLang="ja-JP" sz="2200" dirty="0"/>
          </a:p>
          <a:p>
            <a:endParaRPr lang="en-US" altLang="ja-JP" sz="2200" dirty="0"/>
          </a:p>
        </p:txBody>
      </p:sp>
      <p:sp>
        <p:nvSpPr>
          <p:cNvPr id="6" name="テキスト ボックス 5">
            <a:extLst>
              <a:ext uri="{FF2B5EF4-FFF2-40B4-BE49-F238E27FC236}">
                <a16:creationId xmlns:a16="http://schemas.microsoft.com/office/drawing/2014/main" id="{4E4ABE19-A35F-60A5-0B14-509B9EBB7A4B}"/>
              </a:ext>
            </a:extLst>
          </p:cNvPr>
          <p:cNvSpPr txBox="1"/>
          <p:nvPr/>
        </p:nvSpPr>
        <p:spPr>
          <a:xfrm>
            <a:off x="12548836" y="2926576"/>
            <a:ext cx="9129132" cy="8556188"/>
          </a:xfrm>
          <a:prstGeom prst="rect">
            <a:avLst/>
          </a:prstGeom>
          <a:noFill/>
        </p:spPr>
        <p:txBody>
          <a:bodyPr wrap="square">
            <a:spAutoFit/>
          </a:bodyPr>
          <a:lstStyle/>
          <a:p>
            <a:r>
              <a:rPr lang="en" altLang="ja-JP" sz="2200" b="1" dirty="0"/>
              <a:t>Unused Features (Train &amp; Test)</a:t>
            </a:r>
          </a:p>
          <a:p>
            <a:pPr marL="342900" indent="-342900">
              <a:buFont typeface="Arial" panose="020B0604020202020204" pitchFamily="34" charset="0"/>
              <a:buChar char="•"/>
            </a:pPr>
            <a:r>
              <a:rPr lang="ja-JP" altLang="en-US" sz="2200"/>
              <a:t>特徴量重要度の順に特徴量の分散を比較。情報を持つ特徴量（分散が大きい）がモデルで採用されているか、そうでないか</a:t>
            </a:r>
          </a:p>
          <a:p>
            <a:endParaRPr lang="en-US" altLang="ja-JP" sz="2200" b="1" dirty="0"/>
          </a:p>
          <a:p>
            <a:r>
              <a:rPr lang="en-US" altLang="ja-JP" sz="2200" b="1" dirty="0"/>
              <a:t>Train Test Performance</a:t>
            </a:r>
          </a:p>
          <a:p>
            <a:pPr marL="342900" indent="-342900">
              <a:buFont typeface="Arial" panose="020B0604020202020204" pitchFamily="34" charset="0"/>
              <a:buChar char="•"/>
            </a:pPr>
            <a:r>
              <a:rPr lang="ja-JP" altLang="en-US" sz="2200"/>
              <a:t>学習とテストデータ間での予測精度を比較</a:t>
            </a:r>
            <a:endParaRPr lang="en-US" altLang="ja-JP" sz="2200" dirty="0"/>
          </a:p>
          <a:p>
            <a:endParaRPr lang="en-US" altLang="ja-JP" sz="2200" b="1" dirty="0"/>
          </a:p>
          <a:p>
            <a:r>
              <a:rPr lang="en-US" altLang="ja-JP" sz="2200" b="1" dirty="0"/>
              <a:t>Prediction Drift</a:t>
            </a:r>
          </a:p>
          <a:p>
            <a:pPr marL="342900" indent="-342900">
              <a:buFont typeface="Arial" panose="020B0604020202020204" pitchFamily="34" charset="0"/>
              <a:buChar char="•"/>
            </a:pPr>
            <a:r>
              <a:rPr lang="ja-JP" altLang="en-US" sz="2200"/>
              <a:t>学習とテストデータ間の予測値の分布を比較</a:t>
            </a:r>
            <a:endParaRPr lang="en-US" altLang="ja-JP" sz="2200" dirty="0"/>
          </a:p>
          <a:p>
            <a:endParaRPr lang="en-US" altLang="ja-JP" sz="2200" b="1" dirty="0"/>
          </a:p>
          <a:p>
            <a:r>
              <a:rPr lang="en-US" altLang="ja-JP" sz="2200" b="1" dirty="0"/>
              <a:t>Simple Model Comparison</a:t>
            </a:r>
          </a:p>
          <a:p>
            <a:pPr marL="342900" indent="-342900">
              <a:buFont typeface="Arial" panose="020B0604020202020204" pitchFamily="34" charset="0"/>
              <a:buChar char="•"/>
            </a:pPr>
            <a:r>
              <a:rPr lang="ja-JP" altLang="en-US" sz="2200"/>
              <a:t>単純なモデルと比較した際、評価対象のモデルの予測精度が十分上回っているかを確認。精度に差異がない場合、作成したモデルに問題がある可能性</a:t>
            </a:r>
            <a:r>
              <a:rPr lang="en-US" altLang="ja-JP" sz="2200" dirty="0"/>
              <a:t> </a:t>
            </a:r>
            <a:r>
              <a:rPr lang="en-US" altLang="ja-JP" sz="2200" dirty="0">
                <a:solidFill>
                  <a:schemeClr val="accent5"/>
                </a:solidFill>
              </a:rPr>
              <a:t>[3-2]</a:t>
            </a:r>
            <a:endParaRPr lang="en-US" altLang="ja-JP" sz="2200" dirty="0"/>
          </a:p>
          <a:p>
            <a:endParaRPr lang="en-US" altLang="ja-JP" sz="2200" b="1" dirty="0"/>
          </a:p>
          <a:p>
            <a:r>
              <a:rPr lang="en" altLang="ja-JP" sz="2200" b="1" dirty="0"/>
              <a:t>Weak Segment Performance (Train &amp; Test)</a:t>
            </a:r>
          </a:p>
          <a:p>
            <a:pPr marL="342900" indent="-342900">
              <a:buFont typeface="Arial" panose="020B0604020202020204" pitchFamily="34" charset="0"/>
              <a:buChar char="•"/>
            </a:pPr>
            <a:r>
              <a:rPr lang="ja-JP" altLang="en-US" sz="2200"/>
              <a:t>予測精度の低い特徴量のセグメントを検出</a:t>
            </a:r>
            <a:r>
              <a:rPr lang="en-US" altLang="ja-JP" sz="2200" dirty="0"/>
              <a:t> </a:t>
            </a:r>
            <a:r>
              <a:rPr lang="en-US" altLang="ja-JP" sz="2200" dirty="0">
                <a:solidFill>
                  <a:schemeClr val="accent5"/>
                </a:solidFill>
              </a:rPr>
              <a:t>[3-3]</a:t>
            </a:r>
            <a:endParaRPr lang="en-US" altLang="ja-JP" sz="2200" b="1" dirty="0"/>
          </a:p>
          <a:p>
            <a:endParaRPr lang="en-US" altLang="ja-JP" sz="2200" b="1" dirty="0"/>
          </a:p>
          <a:p>
            <a:r>
              <a:rPr lang="en-US" altLang="ja-JP" sz="2200" b="1" dirty="0"/>
              <a:t>Performance Bias</a:t>
            </a:r>
          </a:p>
          <a:p>
            <a:pPr marL="342900" indent="-342900">
              <a:buFont typeface="Arial" panose="020B0604020202020204" pitchFamily="34" charset="0"/>
              <a:buChar char="•"/>
            </a:pPr>
            <a:r>
              <a:rPr lang="ja-JP" altLang="en-US" sz="2200"/>
              <a:t>モデルのバイアス、公平性の確認。</a:t>
            </a:r>
            <a:r>
              <a:rPr lang="en-US" altLang="ja-JP" sz="2200" dirty="0"/>
              <a:t>Protected Feature</a:t>
            </a:r>
            <a:r>
              <a:rPr lang="ja-JP" altLang="en-US" sz="2200"/>
              <a:t>（性別や人種など）が</a:t>
            </a:r>
            <a:r>
              <a:rPr lang="en-US" altLang="ja-JP" sz="2200" dirty="0"/>
              <a:t>Control Feature</a:t>
            </a:r>
            <a:r>
              <a:rPr lang="ja-JP" altLang="en-US" sz="2200"/>
              <a:t>（学歴など）のグループ別で、予測精度に差がないか</a:t>
            </a:r>
            <a:endParaRPr lang="en-US" altLang="ja-JP" sz="2200" dirty="0"/>
          </a:p>
          <a:p>
            <a:endParaRPr lang="en-US" altLang="ja-JP" sz="2200" dirty="0"/>
          </a:p>
          <a:p>
            <a:endParaRPr lang="en-US" altLang="ja-JP" sz="2200" dirty="0"/>
          </a:p>
          <a:p>
            <a:endParaRPr lang="en-US" altLang="ja-JP" sz="2200" dirty="0"/>
          </a:p>
        </p:txBody>
      </p:sp>
    </p:spTree>
    <p:extLst>
      <p:ext uri="{BB962C8B-B14F-4D97-AF65-F5344CB8AC3E}">
        <p14:creationId xmlns:p14="http://schemas.microsoft.com/office/powerpoint/2010/main" val="3708082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01AF8-23F4-7A46-A49B-8F0CEF8342DF}"/>
            </a:ext>
          </a:extLst>
        </p:cNvPr>
        <p:cNvGrpSpPr/>
        <p:nvPr/>
      </p:nvGrpSpPr>
      <p:grpSpPr>
        <a:xfrm>
          <a:off x="0" y="0"/>
          <a:ext cx="0" cy="0"/>
          <a:chOff x="0" y="0"/>
          <a:chExt cx="0" cy="0"/>
        </a:xfrm>
      </p:grpSpPr>
      <p:sp>
        <p:nvSpPr>
          <p:cNvPr id="8" name="正方形/長方形 7">
            <a:extLst>
              <a:ext uri="{FF2B5EF4-FFF2-40B4-BE49-F238E27FC236}">
                <a16:creationId xmlns:a16="http://schemas.microsoft.com/office/drawing/2014/main" id="{F92F615C-F108-21F8-8F53-FA46BF502A01}"/>
              </a:ext>
            </a:extLst>
          </p:cNvPr>
          <p:cNvSpPr/>
          <p:nvPr/>
        </p:nvSpPr>
        <p:spPr>
          <a:xfrm>
            <a:off x="576470" y="466691"/>
            <a:ext cx="21794672" cy="923330"/>
          </a:xfrm>
          <a:prstGeom prst="rect">
            <a:avLst/>
          </a:prstGeom>
        </p:spPr>
        <p:txBody>
          <a:bodyPr wrap="square">
            <a:spAutoFit/>
          </a:bodyPr>
          <a:lstStyle/>
          <a:p>
            <a:pPr>
              <a:spcBef>
                <a:spcPts val="1600"/>
              </a:spcBef>
            </a:pPr>
            <a:r>
              <a:rPr lang="en-US" altLang="ja-JP" sz="5400" b="1" dirty="0"/>
              <a:t>【</a:t>
            </a:r>
            <a:r>
              <a:rPr lang="ja-JP" altLang="en-US" sz="5400" b="1"/>
              <a:t>注釈詳細</a:t>
            </a:r>
            <a:r>
              <a:rPr lang="en-US" altLang="ja-JP" sz="5400" b="1" dirty="0"/>
              <a:t>】</a:t>
            </a:r>
          </a:p>
        </p:txBody>
      </p:sp>
      <p:sp>
        <p:nvSpPr>
          <p:cNvPr id="5" name="テキスト ボックス 4">
            <a:extLst>
              <a:ext uri="{FF2B5EF4-FFF2-40B4-BE49-F238E27FC236}">
                <a16:creationId xmlns:a16="http://schemas.microsoft.com/office/drawing/2014/main" id="{DFB55A7C-777A-E925-4041-E555F867DDF8}"/>
              </a:ext>
            </a:extLst>
          </p:cNvPr>
          <p:cNvSpPr txBox="1"/>
          <p:nvPr/>
        </p:nvSpPr>
        <p:spPr>
          <a:xfrm>
            <a:off x="1120498" y="1942520"/>
            <a:ext cx="21794672" cy="9633406"/>
          </a:xfrm>
          <a:prstGeom prst="rect">
            <a:avLst/>
          </a:prstGeom>
          <a:noFill/>
        </p:spPr>
        <p:txBody>
          <a:bodyPr wrap="square">
            <a:spAutoFit/>
          </a:bodyPr>
          <a:lstStyle/>
          <a:p>
            <a:r>
              <a:rPr lang="en-US" altLang="ja-JP" sz="2000" dirty="0">
                <a:solidFill>
                  <a:schemeClr val="accent5"/>
                </a:solidFill>
              </a:rPr>
              <a:t>[1-1]</a:t>
            </a:r>
          </a:p>
          <a:p>
            <a:r>
              <a:rPr lang="en-US" altLang="ja-JP" sz="2000" dirty="0"/>
              <a:t>Local Outlier Probability(</a:t>
            </a:r>
            <a:r>
              <a:rPr lang="en-US" altLang="ja-JP" sz="2000" dirty="0" err="1"/>
              <a:t>LoOP</a:t>
            </a:r>
            <a:r>
              <a:rPr lang="en-US" altLang="ja-JP" sz="2000" dirty="0"/>
              <a:t>)</a:t>
            </a:r>
            <a:r>
              <a:rPr lang="ja-JP" altLang="en-US" sz="2000"/>
              <a:t>はデータの局所的な密度（近傍との距離）を評価し、そのデータがどの程度他のデータから逸脱しているかを測定する異常検知の手法。外れ値確率スコアを算出</a:t>
            </a:r>
            <a:endParaRPr lang="en-US" altLang="ja-JP" sz="2000" dirty="0"/>
          </a:p>
          <a:p>
            <a:r>
              <a:rPr lang="en" altLang="ja-JP" sz="2000" dirty="0">
                <a:hlinkClick r:id="rId3"/>
              </a:rPr>
              <a:t>https://docs.deepchecks.com/0.18/tabular/auto_checks/data_integrity/plot_outlier_sample_detection.html#how-deepchecks-detects-outliers</a:t>
            </a:r>
            <a:endParaRPr lang="en" altLang="ja-JP" sz="2000" dirty="0"/>
          </a:p>
          <a:p>
            <a:endParaRPr lang="en-US" altLang="ja-JP" sz="2000" dirty="0"/>
          </a:p>
          <a:p>
            <a:r>
              <a:rPr lang="en-US" altLang="ja-JP" sz="2000" dirty="0">
                <a:solidFill>
                  <a:schemeClr val="accent5"/>
                </a:solidFill>
              </a:rPr>
              <a:t>[1-2]</a:t>
            </a:r>
            <a:r>
              <a:rPr lang="en-US" altLang="ja-JP" sz="2000" dirty="0"/>
              <a:t> </a:t>
            </a:r>
            <a:r>
              <a:rPr lang="en-US" altLang="ja-JP" sz="2000" dirty="0">
                <a:solidFill>
                  <a:schemeClr val="accent5"/>
                </a:solidFill>
              </a:rPr>
              <a:t>[2-1]</a:t>
            </a:r>
            <a:endParaRPr lang="ja-JP" altLang="en-US" sz="2000"/>
          </a:p>
          <a:p>
            <a:r>
              <a:rPr lang="en-US" altLang="ja-JP" sz="2000" dirty="0"/>
              <a:t>Predictive Power Score (PPS) </a:t>
            </a:r>
            <a:r>
              <a:rPr lang="ja-JP" altLang="en-US" sz="2000"/>
              <a:t>とは、</a:t>
            </a:r>
            <a:r>
              <a:rPr lang="en-US" altLang="ja-JP" sz="2000" dirty="0"/>
              <a:t>Naïve</a:t>
            </a:r>
            <a:r>
              <a:rPr lang="ja-JP" altLang="en-US" sz="2000"/>
              <a:t>予測（回帰：中央値予測、分類：最頻値予測）に対する各特徴量単変量の予測（決定木モデル）の精度</a:t>
            </a:r>
            <a:endParaRPr lang="en-US" altLang="ja-JP" sz="2000" dirty="0"/>
          </a:p>
          <a:p>
            <a:r>
              <a:rPr lang="en" altLang="ja-JP" sz="2000" dirty="0">
                <a:hlinkClick r:id="rId4"/>
              </a:rPr>
              <a:t>https://docs.deepchecks.com/0.18/tabular/auto_checks/train_test_validation/plot_feature_label_correlation_change.html#how-is-the-predictive-power-score-pps-calculated</a:t>
            </a:r>
            <a:endParaRPr lang="en" altLang="ja-JP" sz="2000" dirty="0"/>
          </a:p>
          <a:p>
            <a:endParaRPr lang="en-US" altLang="ja-JP" sz="2000" dirty="0"/>
          </a:p>
          <a:p>
            <a:r>
              <a:rPr lang="en-US" altLang="ja-JP" sz="2000" dirty="0">
                <a:solidFill>
                  <a:schemeClr val="accent5"/>
                </a:solidFill>
              </a:rPr>
              <a:t>[1-3]</a:t>
            </a:r>
            <a:endParaRPr lang="en-US" altLang="ja-JP" sz="2000" dirty="0"/>
          </a:p>
          <a:p>
            <a:r>
              <a:rPr lang="ja-JP" altLang="en-US" sz="2000"/>
              <a:t>データ型に対応した特徴量間の相関の計算を実施。数値</a:t>
            </a:r>
            <a:r>
              <a:rPr lang="en-US" altLang="ja-JP" sz="2000" dirty="0"/>
              <a:t>x</a:t>
            </a:r>
            <a:r>
              <a:rPr lang="ja-JP" altLang="en-US" sz="2000"/>
              <a:t>数値：</a:t>
            </a:r>
            <a:r>
              <a:rPr lang="en-US" altLang="ja-JP" sz="2000" dirty="0"/>
              <a:t>Spearman’s correlation coefficient</a:t>
            </a:r>
            <a:r>
              <a:rPr lang="ja-JP" altLang="en-US" sz="2000"/>
              <a:t>。数値</a:t>
            </a:r>
            <a:r>
              <a:rPr lang="en-US" altLang="ja-JP" sz="2000" dirty="0"/>
              <a:t>x</a:t>
            </a:r>
            <a:r>
              <a:rPr lang="ja-JP" altLang="en-US" sz="2000"/>
              <a:t>カテゴリカル：</a:t>
            </a:r>
            <a:r>
              <a:rPr lang="en-US" altLang="ja-JP" sz="2000" dirty="0"/>
              <a:t>Correlation ratio</a:t>
            </a:r>
            <a:r>
              <a:rPr lang="ja-JP" altLang="en-US" sz="2000"/>
              <a:t>。カテゴリカル</a:t>
            </a:r>
            <a:r>
              <a:rPr lang="en-US" altLang="ja-JP" sz="2000" dirty="0"/>
              <a:t>x</a:t>
            </a:r>
            <a:r>
              <a:rPr lang="ja-JP" altLang="en-US" sz="2000"/>
              <a:t>カテゴリカル：</a:t>
            </a:r>
            <a:r>
              <a:rPr lang="en-US" altLang="ja-JP" sz="2000" dirty="0"/>
              <a:t>Symmetric Theil’s U</a:t>
            </a:r>
          </a:p>
          <a:p>
            <a:r>
              <a:rPr lang="en" altLang="ja-JP" sz="2000" dirty="0">
                <a:hlinkClick r:id="rId5"/>
              </a:rPr>
              <a:t>https://docs.deepchecks.com/stable/tabular/auto_checks/data_integrity/plot_feature_feature_correlation.html#how-are-the-correlations-calculated</a:t>
            </a:r>
            <a:endParaRPr lang="en-US" altLang="ja-JP" sz="2000" dirty="0"/>
          </a:p>
          <a:p>
            <a:endParaRPr lang="en-US" altLang="ja-JP" sz="2000" dirty="0"/>
          </a:p>
          <a:p>
            <a:r>
              <a:rPr lang="en-US" altLang="ja-JP" sz="2000" dirty="0">
                <a:solidFill>
                  <a:schemeClr val="accent5"/>
                </a:solidFill>
              </a:rPr>
              <a:t>[2-2]</a:t>
            </a:r>
            <a:endParaRPr lang="en-US" altLang="ja-JP" sz="2000" dirty="0"/>
          </a:p>
          <a:p>
            <a:r>
              <a:rPr lang="ja-JP" altLang="en-US" sz="2000"/>
              <a:t>学習データとテストデータを結合し</a:t>
            </a:r>
            <a:r>
              <a:rPr lang="en-US" altLang="ja-JP" sz="2000" dirty="0"/>
              <a:t>2</a:t>
            </a:r>
            <a:r>
              <a:rPr lang="ja-JP" altLang="en-US" sz="2000"/>
              <a:t>値分類問題（学習</a:t>
            </a:r>
            <a:r>
              <a:rPr lang="en-US" altLang="ja-JP" sz="2000" dirty="0"/>
              <a:t>=0</a:t>
            </a:r>
            <a:r>
              <a:rPr lang="ja-JP" altLang="en-US" sz="2000"/>
              <a:t>、テスト</a:t>
            </a:r>
            <a:r>
              <a:rPr lang="en-US" altLang="ja-JP" sz="2000" dirty="0"/>
              <a:t>=1</a:t>
            </a:r>
            <a:r>
              <a:rPr lang="ja-JP" altLang="en-US" sz="2000"/>
              <a:t>）としてモデル（勾配ブースティング）を作成。分類が可能か検証</a:t>
            </a:r>
            <a:endParaRPr lang="en-US" altLang="ja-JP" sz="2000" dirty="0"/>
          </a:p>
          <a:p>
            <a:r>
              <a:rPr lang="en-US" altLang="ja-JP" sz="2000" dirty="0">
                <a:hlinkClick r:id="rId6"/>
              </a:rPr>
              <a:t>https://docs.deepchecks.com/0.18/general/guides/drift_guide.html#detection-by-domain-classifier</a:t>
            </a:r>
            <a:endParaRPr lang="en-US" altLang="ja-JP" sz="2000" dirty="0"/>
          </a:p>
          <a:p>
            <a:endParaRPr lang="en-US" altLang="ja-JP" sz="2000" dirty="0"/>
          </a:p>
          <a:p>
            <a:r>
              <a:rPr lang="en-US" altLang="ja-JP" sz="2000" dirty="0">
                <a:solidFill>
                  <a:schemeClr val="accent5"/>
                </a:solidFill>
              </a:rPr>
              <a:t>[3-1]</a:t>
            </a:r>
            <a:endParaRPr lang="en-US" altLang="ja-JP" sz="2000" dirty="0"/>
          </a:p>
          <a:p>
            <a:r>
              <a:rPr lang="ja-JP" altLang="en-US" sz="2000"/>
              <a:t>キャリブレーション分析とは予測値と実際の確率がどれくらい一致しているかを評価するプロセス。</a:t>
            </a:r>
            <a:r>
              <a:rPr lang="en-US" altLang="ja-JP" sz="2000" dirty="0"/>
              <a:t>Calibration Curve/Reliability Diagram</a:t>
            </a:r>
            <a:r>
              <a:rPr lang="ja-JP" altLang="en-US" sz="2000"/>
              <a:t>（クラス別予測値で、データを</a:t>
            </a:r>
            <a:r>
              <a:rPr lang="en-US" altLang="ja-JP" sz="2000" dirty="0"/>
              <a:t>10</a:t>
            </a:r>
            <a:r>
              <a:rPr lang="ja-JP" altLang="en-US" sz="2000"/>
              <a:t>個にビニングし、ビニングしたデータの予測値の平均と、対応する正解ラベルの割合を比較）の作成と</a:t>
            </a:r>
            <a:r>
              <a:rPr lang="en-US" altLang="ja-JP" sz="2000" dirty="0"/>
              <a:t>Brier Score</a:t>
            </a:r>
            <a:r>
              <a:rPr lang="ja-JP" altLang="en-US" sz="2000"/>
              <a:t>（予測確率と実測値の差異）の算出</a:t>
            </a:r>
            <a:endParaRPr lang="en-US" altLang="ja-JP" sz="2000" dirty="0"/>
          </a:p>
          <a:p>
            <a:r>
              <a:rPr lang="en-US" altLang="ja-JP" sz="2000" dirty="0">
                <a:hlinkClick r:id="rId7"/>
              </a:rPr>
              <a:t>https://docs.deepchecks.com/0.18/tabular/auto_checks/model_evaluation/plot_calibration_score.html#what-is-the-calibration-score-check</a:t>
            </a:r>
            <a:endParaRPr lang="en-US" altLang="ja-JP" sz="2000" dirty="0"/>
          </a:p>
          <a:p>
            <a:endParaRPr lang="en-US" altLang="ja-JP" sz="2000" dirty="0"/>
          </a:p>
          <a:p>
            <a:r>
              <a:rPr lang="en-US" altLang="ja-JP" sz="2000" dirty="0">
                <a:solidFill>
                  <a:schemeClr val="accent5"/>
                </a:solidFill>
              </a:rPr>
              <a:t>[3-2]</a:t>
            </a:r>
            <a:endParaRPr lang="en-US" altLang="ja-JP" sz="2000" dirty="0"/>
          </a:p>
          <a:p>
            <a:r>
              <a:rPr lang="ja-JP" altLang="en-US" sz="2000"/>
              <a:t>デフォルト設定で、単純なモデルは回帰の場合が平均値予測で、分類の場合が最頻値予測</a:t>
            </a:r>
            <a:endParaRPr lang="en-US" altLang="ja-JP" sz="2000" dirty="0"/>
          </a:p>
          <a:p>
            <a:r>
              <a:rPr lang="en-US" altLang="ja-JP" sz="2000" dirty="0">
                <a:hlinkClick r:id="rId8"/>
              </a:rPr>
              <a:t>https://docs.deepchecks.com/0.18/tabular/auto_checks/model_evaluation/plot_simple_model_comparison.html#what-is-the-purpose-of-the-check</a:t>
            </a:r>
            <a:endParaRPr lang="en-US" altLang="ja-JP" sz="2000" dirty="0"/>
          </a:p>
          <a:p>
            <a:endParaRPr lang="en-US" altLang="ja-JP" sz="2000" dirty="0"/>
          </a:p>
          <a:p>
            <a:r>
              <a:rPr lang="en-US" altLang="ja-JP" sz="2000" dirty="0">
                <a:solidFill>
                  <a:schemeClr val="accent5"/>
                </a:solidFill>
              </a:rPr>
              <a:t>[3-3]</a:t>
            </a:r>
            <a:endParaRPr lang="en-US" altLang="ja-JP" sz="2000" dirty="0"/>
          </a:p>
          <a:p>
            <a:r>
              <a:rPr lang="ja-JP" altLang="en-US" sz="2000"/>
              <a:t>特徴量重要度の高い特徴量を対象とし、誤差をターゲットとした２つの特徴量の組み合わせで複数の決定木モデルを作成、誤差の大きなリーフをセグメントとして特定</a:t>
            </a:r>
            <a:endParaRPr lang="en-US" altLang="ja-JP" sz="2000" dirty="0"/>
          </a:p>
          <a:p>
            <a:r>
              <a:rPr lang="en-US" altLang="ja-JP" sz="2000" dirty="0">
                <a:hlinkClick r:id="rId9"/>
              </a:rPr>
              <a:t>https://docs.deepchecks.com/0.18/tabular/auto_checks/model_evaluation/plot_weak_segments_performance.html#automatically-detecting-weak-segments</a:t>
            </a:r>
            <a:endParaRPr lang="en-US" altLang="ja-JP" sz="2000" dirty="0"/>
          </a:p>
          <a:p>
            <a:endParaRPr lang="en-US" altLang="ja-JP" sz="2000" dirty="0"/>
          </a:p>
          <a:p>
            <a:endParaRPr lang="en-US" altLang="ja-JP" sz="2000" dirty="0"/>
          </a:p>
        </p:txBody>
      </p:sp>
    </p:spTree>
    <p:extLst>
      <p:ext uri="{BB962C8B-B14F-4D97-AF65-F5344CB8AC3E}">
        <p14:creationId xmlns:p14="http://schemas.microsoft.com/office/powerpoint/2010/main" val="3936250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FDB7B-7D8F-A243-5F63-6495246F246D}"/>
            </a:ext>
          </a:extLst>
        </p:cNvPr>
        <p:cNvGrpSpPr/>
        <p:nvPr/>
      </p:nvGrpSpPr>
      <p:grpSpPr>
        <a:xfrm>
          <a:off x="0" y="0"/>
          <a:ext cx="0" cy="0"/>
          <a:chOff x="0" y="0"/>
          <a:chExt cx="0" cy="0"/>
        </a:xfrm>
      </p:grpSpPr>
      <p:sp>
        <p:nvSpPr>
          <p:cNvPr id="8" name="正方形/長方形 7">
            <a:extLst>
              <a:ext uri="{FF2B5EF4-FFF2-40B4-BE49-F238E27FC236}">
                <a16:creationId xmlns:a16="http://schemas.microsoft.com/office/drawing/2014/main" id="{F86EC7D1-9E68-29C2-936F-8FAB5DF018C0}"/>
              </a:ext>
            </a:extLst>
          </p:cNvPr>
          <p:cNvSpPr/>
          <p:nvPr/>
        </p:nvSpPr>
        <p:spPr>
          <a:xfrm>
            <a:off x="576470" y="466691"/>
            <a:ext cx="21794672" cy="923330"/>
          </a:xfrm>
          <a:prstGeom prst="rect">
            <a:avLst/>
          </a:prstGeom>
        </p:spPr>
        <p:txBody>
          <a:bodyPr wrap="square">
            <a:spAutoFit/>
          </a:bodyPr>
          <a:lstStyle/>
          <a:p>
            <a:pPr>
              <a:spcBef>
                <a:spcPts val="1600"/>
              </a:spcBef>
            </a:pPr>
            <a:r>
              <a:rPr lang="ja-JP" altLang="en-US" sz="5400" b="1"/>
              <a:t>実施例</a:t>
            </a:r>
            <a:endParaRPr lang="en-US" altLang="ja-JP" sz="5400" b="1" dirty="0"/>
          </a:p>
        </p:txBody>
      </p:sp>
      <p:sp>
        <p:nvSpPr>
          <p:cNvPr id="4" name="正方形/長方形 3">
            <a:extLst>
              <a:ext uri="{FF2B5EF4-FFF2-40B4-BE49-F238E27FC236}">
                <a16:creationId xmlns:a16="http://schemas.microsoft.com/office/drawing/2014/main" id="{762E730B-1173-D6C1-79C3-DADFD7D67DA8}"/>
              </a:ext>
            </a:extLst>
          </p:cNvPr>
          <p:cNvSpPr/>
          <p:nvPr/>
        </p:nvSpPr>
        <p:spPr>
          <a:xfrm>
            <a:off x="1387213" y="1871904"/>
            <a:ext cx="21609573" cy="584775"/>
          </a:xfrm>
          <a:prstGeom prst="rect">
            <a:avLst/>
          </a:prstGeom>
        </p:spPr>
        <p:txBody>
          <a:bodyPr wrap="square">
            <a:spAutoFit/>
          </a:bodyPr>
          <a:lstStyle/>
          <a:p>
            <a:pPr>
              <a:spcBef>
                <a:spcPts val="1600"/>
              </a:spcBef>
            </a:pPr>
            <a:r>
              <a:rPr lang="ja-JP" altLang="en-US" sz="3200"/>
              <a:t>データと</a:t>
            </a:r>
            <a:r>
              <a:rPr lang="en-US" altLang="ja-JP" sz="3200" dirty="0"/>
              <a:t>Driverless AI</a:t>
            </a:r>
            <a:r>
              <a:rPr lang="ja-JP" altLang="en-US" sz="3200"/>
              <a:t>モデルの評価</a:t>
            </a:r>
            <a:endParaRPr lang="en-US" altLang="ja-JP" sz="3200" dirty="0"/>
          </a:p>
        </p:txBody>
      </p:sp>
      <p:graphicFrame>
        <p:nvGraphicFramePr>
          <p:cNvPr id="5" name="表 4">
            <a:extLst>
              <a:ext uri="{FF2B5EF4-FFF2-40B4-BE49-F238E27FC236}">
                <a16:creationId xmlns:a16="http://schemas.microsoft.com/office/drawing/2014/main" id="{9DBF9EDB-0A7B-7AE2-9D7E-22BE2F632EEE}"/>
              </a:ext>
            </a:extLst>
          </p:cNvPr>
          <p:cNvGraphicFramePr>
            <a:graphicFrameLocks noGrp="1"/>
          </p:cNvGraphicFramePr>
          <p:nvPr>
            <p:extLst>
              <p:ext uri="{D42A27DB-BD31-4B8C-83A1-F6EECF244321}">
                <p14:modId xmlns:p14="http://schemas.microsoft.com/office/powerpoint/2010/main" val="3368397866"/>
              </p:ext>
            </p:extLst>
          </p:nvPr>
        </p:nvGraphicFramePr>
        <p:xfrm>
          <a:off x="1387213" y="3019825"/>
          <a:ext cx="21146482" cy="7243086"/>
        </p:xfrm>
        <a:graphic>
          <a:graphicData uri="http://schemas.openxmlformats.org/drawingml/2006/table">
            <a:tbl>
              <a:tblPr firstRow="1" bandRow="1">
                <a:tableStyleId>{5940675A-B579-460E-94D1-54222C63F5DA}</a:tableStyleId>
              </a:tblPr>
              <a:tblGrid>
                <a:gridCol w="3896048">
                  <a:extLst>
                    <a:ext uri="{9D8B030D-6E8A-4147-A177-3AD203B41FA5}">
                      <a16:colId xmlns:a16="http://schemas.microsoft.com/office/drawing/2014/main" val="3150663757"/>
                    </a:ext>
                  </a:extLst>
                </a:gridCol>
                <a:gridCol w="8625217">
                  <a:extLst>
                    <a:ext uri="{9D8B030D-6E8A-4147-A177-3AD203B41FA5}">
                      <a16:colId xmlns:a16="http://schemas.microsoft.com/office/drawing/2014/main" val="3744609523"/>
                    </a:ext>
                  </a:extLst>
                </a:gridCol>
                <a:gridCol w="8625217">
                  <a:extLst>
                    <a:ext uri="{9D8B030D-6E8A-4147-A177-3AD203B41FA5}">
                      <a16:colId xmlns:a16="http://schemas.microsoft.com/office/drawing/2014/main" val="103009880"/>
                    </a:ext>
                  </a:extLst>
                </a:gridCol>
              </a:tblGrid>
              <a:tr h="1672682">
                <a:tc>
                  <a:txBody>
                    <a:bodyPr/>
                    <a:lstStyle/>
                    <a:p>
                      <a:endParaRPr kumimoji="1" lang="ja-JP" altLang="en-US" sz="2800">
                        <a:solidFill>
                          <a:srgbClr val="000000"/>
                        </a:solidFill>
                      </a:endParaRPr>
                    </a:p>
                  </a:txBody>
                  <a:tcPr/>
                </a:tc>
                <a:tc>
                  <a:txBody>
                    <a:bodyPr/>
                    <a:lstStyle/>
                    <a:p>
                      <a:pPr algn="ctr"/>
                      <a:r>
                        <a:rPr kumimoji="1" lang="en-US" altLang="ja-JP" sz="2800" dirty="0">
                          <a:solidFill>
                            <a:srgbClr val="000000"/>
                          </a:solidFill>
                        </a:rPr>
                        <a:t>Notebook Sample</a:t>
                      </a:r>
                      <a:endParaRPr kumimoji="1" lang="ja-JP" altLang="en-US" sz="2800">
                        <a:solidFill>
                          <a:srgbClr val="000000"/>
                        </a:solidFill>
                      </a:endParaRPr>
                    </a:p>
                  </a:txBody>
                  <a:tcPr anchor="ctr"/>
                </a:tc>
                <a:tc>
                  <a:txBody>
                    <a:bodyPr/>
                    <a:lstStyle/>
                    <a:p>
                      <a:pPr algn="ctr"/>
                      <a:r>
                        <a:rPr kumimoji="1" lang="en-US" altLang="ja-JP" sz="2800" dirty="0">
                          <a:solidFill>
                            <a:srgbClr val="000000"/>
                          </a:solidFill>
                        </a:rPr>
                        <a:t>Output Sample</a:t>
                      </a:r>
                      <a:endParaRPr kumimoji="1" lang="ja-JP" altLang="en-US" sz="2800">
                        <a:solidFill>
                          <a:srgbClr val="000000"/>
                        </a:solidFill>
                      </a:endParaRPr>
                    </a:p>
                  </a:txBody>
                  <a:tcPr anchor="ctr"/>
                </a:tc>
                <a:extLst>
                  <a:ext uri="{0D108BD9-81ED-4DB2-BD59-A6C34878D82A}">
                    <a16:rowId xmlns:a16="http://schemas.microsoft.com/office/drawing/2014/main" val="1940726203"/>
                  </a:ext>
                </a:extLst>
              </a:tr>
              <a:tr h="1672682">
                <a:tc>
                  <a:txBody>
                    <a:bodyPr/>
                    <a:lstStyle/>
                    <a:p>
                      <a:pPr algn="ctr"/>
                      <a:r>
                        <a:rPr kumimoji="1" lang="en-US" altLang="ja-JP" sz="2800" dirty="0">
                          <a:solidFill>
                            <a:srgbClr val="000000"/>
                          </a:solidFill>
                        </a:rPr>
                        <a:t>Data Integrity</a:t>
                      </a:r>
                    </a:p>
                  </a:txBody>
                  <a:tcPr anchor="ctr"/>
                </a:tc>
                <a:tc>
                  <a:txBody>
                    <a:bodyPr/>
                    <a:lstStyle/>
                    <a:p>
                      <a:r>
                        <a:rPr kumimoji="1" lang="en" altLang="ja-JP" sz="2800" dirty="0">
                          <a:solidFill>
                            <a:srgbClr val="000000"/>
                          </a:solidFill>
                          <a:hlinkClick r:id="rId3"/>
                        </a:rPr>
                        <a:t>https://github.com/yukismd/Model_Validation/blob/main/titanic/DataIntegrityTest.ipynb</a:t>
                      </a:r>
                      <a:endParaRPr kumimoji="1" lang="en" altLang="ja-JP" sz="2800" dirty="0">
                        <a:solidFill>
                          <a:srgbClr val="000000"/>
                        </a:solidFill>
                      </a:endParaRPr>
                    </a:p>
                    <a:p>
                      <a:endParaRPr kumimoji="1" lang="ja-JP" altLang="en-US" sz="2800">
                        <a:solidFill>
                          <a:srgbClr val="000000"/>
                        </a:solidFill>
                      </a:endParaRPr>
                    </a:p>
                  </a:txBody>
                  <a:tcPr/>
                </a:tc>
                <a:tc>
                  <a:txBody>
                    <a:bodyPr/>
                    <a:lstStyle/>
                    <a:p>
                      <a:r>
                        <a:rPr kumimoji="1" lang="en" altLang="ja-JP" sz="2800" dirty="0">
                          <a:solidFill>
                            <a:srgbClr val="000000"/>
                          </a:solidFill>
                          <a:hlinkClick r:id="rId4"/>
                        </a:rPr>
                        <a:t>https://github.com/yukismd/Model_Validation/blob/main/titanic/outputs/DataIntegrityTest.html</a:t>
                      </a:r>
                      <a:endParaRPr kumimoji="1" lang="en" altLang="ja-JP" sz="2800" dirty="0">
                        <a:solidFill>
                          <a:srgbClr val="000000"/>
                        </a:solidFill>
                      </a:endParaRPr>
                    </a:p>
                  </a:txBody>
                  <a:tcPr/>
                </a:tc>
                <a:extLst>
                  <a:ext uri="{0D108BD9-81ED-4DB2-BD59-A6C34878D82A}">
                    <a16:rowId xmlns:a16="http://schemas.microsoft.com/office/drawing/2014/main" val="1267403412"/>
                  </a:ext>
                </a:extLst>
              </a:tr>
              <a:tr h="1672682">
                <a:tc>
                  <a:txBody>
                    <a:bodyPr/>
                    <a:lstStyle/>
                    <a:p>
                      <a:pPr algn="ctr"/>
                      <a:r>
                        <a:rPr kumimoji="1" lang="en-US" altLang="ja-JP" sz="2800" dirty="0">
                          <a:solidFill>
                            <a:srgbClr val="000000"/>
                          </a:solidFill>
                        </a:rPr>
                        <a:t>Train Test Validation</a:t>
                      </a:r>
                      <a:endParaRPr kumimoji="1" lang="ja-JP" altLang="en-US" sz="2800">
                        <a:solidFill>
                          <a:srgbClr val="000000"/>
                        </a:solidFill>
                      </a:endParaRPr>
                    </a:p>
                  </a:txBody>
                  <a:tcPr anchor="ctr"/>
                </a:tc>
                <a:tc>
                  <a:txBody>
                    <a:bodyPr/>
                    <a:lstStyle/>
                    <a:p>
                      <a:r>
                        <a:rPr kumimoji="1" lang="en" altLang="ja-JP" sz="2800" dirty="0">
                          <a:solidFill>
                            <a:srgbClr val="000000"/>
                          </a:solidFill>
                          <a:hlinkClick r:id="rId5"/>
                        </a:rPr>
                        <a:t>https://github.com/yukismd/Model_Validation/blob/main/titanic/TrainTestValidation.ipynb</a:t>
                      </a:r>
                      <a:endParaRPr kumimoji="1" lang="en" altLang="ja-JP" sz="2800" dirty="0">
                        <a:solidFill>
                          <a:srgbClr val="000000"/>
                        </a:solidFill>
                      </a:endParaRPr>
                    </a:p>
                    <a:p>
                      <a:endParaRPr kumimoji="1" lang="ja-JP" altLang="en-US" sz="2800">
                        <a:solidFill>
                          <a:srgbClr val="000000"/>
                        </a:solidFill>
                      </a:endParaRPr>
                    </a:p>
                  </a:txBody>
                  <a:tcPr/>
                </a:tc>
                <a:tc>
                  <a:txBody>
                    <a:bodyPr/>
                    <a:lstStyle/>
                    <a:p>
                      <a:r>
                        <a:rPr kumimoji="1" lang="en" altLang="ja-JP" sz="2800" dirty="0">
                          <a:solidFill>
                            <a:srgbClr val="000000"/>
                          </a:solidFill>
                          <a:hlinkClick r:id="rId6"/>
                        </a:rPr>
                        <a:t>https://github.com/yukismd/Model_Validation/blob/main/titanic/outputs/TrainTestValidation.html</a:t>
                      </a:r>
                      <a:endParaRPr kumimoji="1" lang="en" altLang="ja-JP" sz="2800" dirty="0">
                        <a:solidFill>
                          <a:srgbClr val="000000"/>
                        </a:solidFill>
                      </a:endParaRPr>
                    </a:p>
                    <a:p>
                      <a:endParaRPr kumimoji="1" lang="ja-JP" altLang="en-US" sz="2800">
                        <a:solidFill>
                          <a:srgbClr val="000000"/>
                        </a:solidFill>
                      </a:endParaRPr>
                    </a:p>
                  </a:txBody>
                  <a:tcPr/>
                </a:tc>
                <a:extLst>
                  <a:ext uri="{0D108BD9-81ED-4DB2-BD59-A6C34878D82A}">
                    <a16:rowId xmlns:a16="http://schemas.microsoft.com/office/drawing/2014/main" val="2306095378"/>
                  </a:ext>
                </a:extLst>
              </a:tr>
              <a:tr h="1672682">
                <a:tc>
                  <a:txBody>
                    <a:bodyPr/>
                    <a:lstStyle/>
                    <a:p>
                      <a:pPr algn="ctr"/>
                      <a:r>
                        <a:rPr kumimoji="1" lang="en-US" altLang="ja-JP" sz="2800" dirty="0">
                          <a:solidFill>
                            <a:srgbClr val="000000"/>
                          </a:solidFill>
                        </a:rPr>
                        <a:t>Model Evaluation</a:t>
                      </a:r>
                      <a:endParaRPr kumimoji="1" lang="ja-JP" altLang="en-US" sz="2800">
                        <a:solidFill>
                          <a:srgbClr val="000000"/>
                        </a:solidFill>
                      </a:endParaRPr>
                    </a:p>
                  </a:txBody>
                  <a:tcPr anchor="ctr"/>
                </a:tc>
                <a:tc>
                  <a:txBody>
                    <a:bodyPr/>
                    <a:lstStyle/>
                    <a:p>
                      <a:r>
                        <a:rPr kumimoji="1" lang="en" altLang="ja-JP" sz="2800" dirty="0">
                          <a:solidFill>
                            <a:srgbClr val="000000"/>
                          </a:solidFill>
                          <a:hlinkClick r:id="rId7"/>
                        </a:rPr>
                        <a:t>https://github.com/yukismd/Model_Validation/blob/main/titanic/ModelEvaluation_DAI_defo.ipynb</a:t>
                      </a:r>
                      <a:endParaRPr kumimoji="1" lang="en" altLang="ja-JP" sz="2800" dirty="0">
                        <a:solidFill>
                          <a:srgbClr val="000000"/>
                        </a:solidFill>
                      </a:endParaRPr>
                    </a:p>
                    <a:p>
                      <a:endParaRPr kumimoji="1" lang="en-US" altLang="ja-JP" sz="2800" dirty="0">
                        <a:solidFill>
                          <a:srgbClr val="000000"/>
                        </a:solidFill>
                      </a:endParaRPr>
                    </a:p>
                    <a:p>
                      <a:r>
                        <a:rPr kumimoji="1" lang="en-US" altLang="ja-JP" sz="2800" dirty="0">
                          <a:solidFill>
                            <a:srgbClr val="000000"/>
                          </a:solidFill>
                        </a:rPr>
                        <a:t>Driverless AI</a:t>
                      </a:r>
                      <a:r>
                        <a:rPr kumimoji="1" lang="ja-JP" altLang="en-US" sz="2800">
                          <a:solidFill>
                            <a:srgbClr val="000000"/>
                          </a:solidFill>
                        </a:rPr>
                        <a:t>モデル予測の評価</a:t>
                      </a:r>
                      <a:endParaRPr kumimoji="1" lang="en-US" altLang="ja-JP" sz="2800" dirty="0">
                        <a:solidFill>
                          <a:srgbClr val="000000"/>
                        </a:solidFill>
                      </a:endParaRPr>
                    </a:p>
                    <a:p>
                      <a:r>
                        <a:rPr kumimoji="1" lang="ja-JP" altLang="en-US" sz="2800">
                          <a:solidFill>
                            <a:srgbClr val="000000"/>
                          </a:solidFill>
                        </a:rPr>
                        <a:t>学習データ、テストデータ、特徴量重要度が必要</a:t>
                      </a:r>
                    </a:p>
                  </a:txBody>
                  <a:tcPr/>
                </a:tc>
                <a:tc>
                  <a:txBody>
                    <a:bodyPr/>
                    <a:lstStyle/>
                    <a:p>
                      <a:r>
                        <a:rPr kumimoji="1" lang="en" altLang="ja-JP" sz="2800" dirty="0">
                          <a:solidFill>
                            <a:srgbClr val="000000"/>
                          </a:solidFill>
                          <a:hlinkClick r:id="rId8"/>
                        </a:rPr>
                        <a:t>https://github.com/yukismd/Model_Validation/blob/main/titanic/outputs/ModelEvaluation_DAI_defo.html</a:t>
                      </a:r>
                      <a:endParaRPr kumimoji="1" lang="en" altLang="ja-JP" sz="2800" dirty="0">
                        <a:solidFill>
                          <a:srgbClr val="000000"/>
                        </a:solidFill>
                      </a:endParaRPr>
                    </a:p>
                    <a:p>
                      <a:endParaRPr kumimoji="1" lang="ja-JP" altLang="en-US" sz="2800">
                        <a:solidFill>
                          <a:srgbClr val="000000"/>
                        </a:solidFill>
                      </a:endParaRPr>
                    </a:p>
                  </a:txBody>
                  <a:tcPr/>
                </a:tc>
                <a:extLst>
                  <a:ext uri="{0D108BD9-81ED-4DB2-BD59-A6C34878D82A}">
                    <a16:rowId xmlns:a16="http://schemas.microsoft.com/office/drawing/2014/main" val="421460905"/>
                  </a:ext>
                </a:extLst>
              </a:tr>
            </a:tbl>
          </a:graphicData>
        </a:graphic>
      </p:graphicFrame>
      <p:sp>
        <p:nvSpPr>
          <p:cNvPr id="7" name="テキスト ボックス 6">
            <a:extLst>
              <a:ext uri="{FF2B5EF4-FFF2-40B4-BE49-F238E27FC236}">
                <a16:creationId xmlns:a16="http://schemas.microsoft.com/office/drawing/2014/main" id="{E8544EDA-3F16-493A-EA41-D5496733E8C9}"/>
              </a:ext>
            </a:extLst>
          </p:cNvPr>
          <p:cNvSpPr txBox="1"/>
          <p:nvPr/>
        </p:nvSpPr>
        <p:spPr>
          <a:xfrm>
            <a:off x="14011508" y="10408238"/>
            <a:ext cx="6952784" cy="1200329"/>
          </a:xfrm>
          <a:prstGeom prst="rect">
            <a:avLst/>
          </a:prstGeom>
          <a:noFill/>
        </p:spPr>
        <p:txBody>
          <a:bodyPr wrap="square">
            <a:spAutoFit/>
          </a:bodyPr>
          <a:lstStyle/>
          <a:p>
            <a:pPr marL="285750" indent="-285750">
              <a:buFont typeface="システムフォント（レギュラー）"/>
              <a:buChar char="※"/>
            </a:pPr>
            <a:r>
              <a:rPr lang="ja-JP" altLang="en-US" sz="1800"/>
              <a:t> ブラウザアドイン“Github Html Preview”</a:t>
            </a:r>
            <a:r>
              <a:rPr lang="en-US" altLang="ja-JP" sz="1800" dirty="0"/>
              <a:t>(</a:t>
            </a:r>
            <a:r>
              <a:rPr lang="ja-JP" altLang="en-US" sz="1800">
                <a:hlinkClick r:id="rId9"/>
              </a:rPr>
              <a:t>https://chromewebstore.google.com/detail/github-html-preview/pmpjligbgooljdpakhophgddmcipglna</a:t>
            </a:r>
            <a:r>
              <a:rPr lang="en-US" altLang="ja-JP" sz="1800" dirty="0"/>
              <a:t>)</a:t>
            </a:r>
            <a:r>
              <a:rPr lang="ja-JP" altLang="en-US" sz="1800"/>
              <a:t>を利用すると、</a:t>
            </a:r>
            <a:r>
              <a:rPr lang="en-US" altLang="ja-JP" sz="1800" dirty="0"/>
              <a:t>GitHub</a:t>
            </a:r>
            <a:r>
              <a:rPr lang="ja-JP" altLang="en-US" sz="1800"/>
              <a:t>上で確認が可能</a:t>
            </a:r>
          </a:p>
        </p:txBody>
      </p:sp>
    </p:spTree>
    <p:extLst>
      <p:ext uri="{BB962C8B-B14F-4D97-AF65-F5344CB8AC3E}">
        <p14:creationId xmlns:p14="http://schemas.microsoft.com/office/powerpoint/2010/main" val="4883894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05EEE-93D3-7A7D-23F6-1BEF19391340}"/>
            </a:ext>
          </a:extLst>
        </p:cNvPr>
        <p:cNvGrpSpPr/>
        <p:nvPr/>
      </p:nvGrpSpPr>
      <p:grpSpPr>
        <a:xfrm>
          <a:off x="0" y="0"/>
          <a:ext cx="0" cy="0"/>
          <a:chOff x="0" y="0"/>
          <a:chExt cx="0" cy="0"/>
        </a:xfrm>
      </p:grpSpPr>
      <p:pic>
        <p:nvPicPr>
          <p:cNvPr id="3" name="図 2">
            <a:extLst>
              <a:ext uri="{FF2B5EF4-FFF2-40B4-BE49-F238E27FC236}">
                <a16:creationId xmlns:a16="http://schemas.microsoft.com/office/drawing/2014/main" id="{7E735AAA-9F92-8ECB-6EAE-7BF4BF2114B8}"/>
              </a:ext>
            </a:extLst>
          </p:cNvPr>
          <p:cNvPicPr>
            <a:picLocks noChangeAspect="1"/>
          </p:cNvPicPr>
          <p:nvPr/>
        </p:nvPicPr>
        <p:blipFill>
          <a:blip r:embed="rId3"/>
          <a:stretch>
            <a:fillRect/>
          </a:stretch>
        </p:blipFill>
        <p:spPr>
          <a:xfrm>
            <a:off x="1599865" y="4118114"/>
            <a:ext cx="10519827" cy="4056469"/>
          </a:xfrm>
          <a:prstGeom prst="rect">
            <a:avLst/>
          </a:prstGeom>
        </p:spPr>
      </p:pic>
      <p:sp>
        <p:nvSpPr>
          <p:cNvPr id="8" name="正方形/長方形 7">
            <a:extLst>
              <a:ext uri="{FF2B5EF4-FFF2-40B4-BE49-F238E27FC236}">
                <a16:creationId xmlns:a16="http://schemas.microsoft.com/office/drawing/2014/main" id="{FB9A2A98-9F1C-9BDA-81E0-617B64B746CD}"/>
              </a:ext>
            </a:extLst>
          </p:cNvPr>
          <p:cNvSpPr/>
          <p:nvPr/>
        </p:nvSpPr>
        <p:spPr>
          <a:xfrm>
            <a:off x="576470" y="466691"/>
            <a:ext cx="21794672" cy="923330"/>
          </a:xfrm>
          <a:prstGeom prst="rect">
            <a:avLst/>
          </a:prstGeom>
        </p:spPr>
        <p:txBody>
          <a:bodyPr wrap="square">
            <a:spAutoFit/>
          </a:bodyPr>
          <a:lstStyle/>
          <a:p>
            <a:pPr>
              <a:spcBef>
                <a:spcPts val="1600"/>
              </a:spcBef>
            </a:pPr>
            <a:r>
              <a:rPr lang="en-US" altLang="ja-JP" sz="5400" b="1" dirty="0"/>
              <a:t>Driverless AI </a:t>
            </a:r>
            <a:r>
              <a:rPr lang="ja-JP" altLang="en-US" sz="5400" b="1"/>
              <a:t>データダウンロード</a:t>
            </a:r>
            <a:endParaRPr lang="en-US" altLang="ja-JP" sz="5400" b="1" dirty="0"/>
          </a:p>
        </p:txBody>
      </p:sp>
      <p:sp>
        <p:nvSpPr>
          <p:cNvPr id="2" name="正方形/長方形 1">
            <a:extLst>
              <a:ext uri="{FF2B5EF4-FFF2-40B4-BE49-F238E27FC236}">
                <a16:creationId xmlns:a16="http://schemas.microsoft.com/office/drawing/2014/main" id="{95703175-96C6-AB11-89A4-71E5BEB5DE3D}"/>
              </a:ext>
            </a:extLst>
          </p:cNvPr>
          <p:cNvSpPr/>
          <p:nvPr/>
        </p:nvSpPr>
        <p:spPr>
          <a:xfrm>
            <a:off x="1387213" y="1715790"/>
            <a:ext cx="21609573" cy="584775"/>
          </a:xfrm>
          <a:prstGeom prst="rect">
            <a:avLst/>
          </a:prstGeom>
        </p:spPr>
        <p:txBody>
          <a:bodyPr wrap="square">
            <a:spAutoFit/>
          </a:bodyPr>
          <a:lstStyle/>
          <a:p>
            <a:pPr>
              <a:spcBef>
                <a:spcPts val="1600"/>
              </a:spcBef>
            </a:pPr>
            <a:r>
              <a:rPr lang="en-US" altLang="ja-JP" sz="3200" dirty="0"/>
              <a:t>Driverless AI</a:t>
            </a:r>
            <a:r>
              <a:rPr lang="ja-JP" altLang="en-US" sz="3200"/>
              <a:t>モデル評価に必要なデータ（３つ）のダウンロード</a:t>
            </a:r>
            <a:endParaRPr lang="en-US" altLang="ja-JP" sz="3200" dirty="0"/>
          </a:p>
        </p:txBody>
      </p:sp>
      <p:sp>
        <p:nvSpPr>
          <p:cNvPr id="6" name="角丸四角形 5">
            <a:extLst>
              <a:ext uri="{FF2B5EF4-FFF2-40B4-BE49-F238E27FC236}">
                <a16:creationId xmlns:a16="http://schemas.microsoft.com/office/drawing/2014/main" id="{8BBADC5F-198E-DA7A-6F7B-6AE0006D6DD9}"/>
              </a:ext>
            </a:extLst>
          </p:cNvPr>
          <p:cNvSpPr/>
          <p:nvPr/>
        </p:nvSpPr>
        <p:spPr>
          <a:xfrm>
            <a:off x="5476461" y="5296550"/>
            <a:ext cx="2730377" cy="21267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AC4B1D4B-776B-EB55-7ED3-D244EB88D274}"/>
              </a:ext>
            </a:extLst>
          </p:cNvPr>
          <p:cNvSpPr/>
          <p:nvPr/>
        </p:nvSpPr>
        <p:spPr>
          <a:xfrm>
            <a:off x="1599865" y="3373609"/>
            <a:ext cx="9691914" cy="461665"/>
          </a:xfrm>
          <a:prstGeom prst="rect">
            <a:avLst/>
          </a:prstGeom>
        </p:spPr>
        <p:txBody>
          <a:bodyPr wrap="square">
            <a:spAutoFit/>
          </a:bodyPr>
          <a:lstStyle/>
          <a:p>
            <a:pPr>
              <a:spcBef>
                <a:spcPts val="1600"/>
              </a:spcBef>
            </a:pPr>
            <a:r>
              <a:rPr lang="en-US" altLang="ja-JP" sz="2400" dirty="0"/>
              <a:t>Experiment</a:t>
            </a:r>
            <a:r>
              <a:rPr lang="ja-JP" altLang="en-US" sz="2400"/>
              <a:t>終了画面から学習とテストデータに対し予測を実施</a:t>
            </a:r>
            <a:endParaRPr lang="en-US" altLang="ja-JP" sz="2400" dirty="0"/>
          </a:p>
        </p:txBody>
      </p:sp>
      <p:sp>
        <p:nvSpPr>
          <p:cNvPr id="4" name="正方形/長方形 3">
            <a:extLst>
              <a:ext uri="{FF2B5EF4-FFF2-40B4-BE49-F238E27FC236}">
                <a16:creationId xmlns:a16="http://schemas.microsoft.com/office/drawing/2014/main" id="{F1DDF3BB-D9A1-8F8B-5954-B366887F4290}"/>
              </a:ext>
            </a:extLst>
          </p:cNvPr>
          <p:cNvSpPr/>
          <p:nvPr/>
        </p:nvSpPr>
        <p:spPr>
          <a:xfrm>
            <a:off x="1599865" y="8828035"/>
            <a:ext cx="7088489" cy="1118255"/>
          </a:xfrm>
          <a:prstGeom prst="rect">
            <a:avLst/>
          </a:prstGeom>
        </p:spPr>
        <p:txBody>
          <a:bodyPr wrap="square">
            <a:spAutoFit/>
          </a:bodyPr>
          <a:lstStyle/>
          <a:p>
            <a:pPr>
              <a:spcBef>
                <a:spcPts val="400"/>
              </a:spcBef>
            </a:pPr>
            <a:r>
              <a:rPr lang="ja-JP" altLang="en-US" sz="2000"/>
              <a:t>取得データ</a:t>
            </a:r>
            <a:endParaRPr lang="en-US" altLang="ja-JP" sz="2000" dirty="0"/>
          </a:p>
          <a:p>
            <a:pPr marL="342900" indent="-342900">
              <a:spcBef>
                <a:spcPts val="400"/>
              </a:spcBef>
              <a:buFont typeface="Arial" panose="020B0604020202020204" pitchFamily="34" charset="0"/>
              <a:buChar char="•"/>
            </a:pPr>
            <a:r>
              <a:rPr lang="ja-JP" altLang="en-US" sz="2000" b="1"/>
              <a:t>予測結果が付与された学習データ</a:t>
            </a:r>
            <a:endParaRPr lang="en-US" altLang="ja-JP" sz="2000" b="1" dirty="0"/>
          </a:p>
          <a:p>
            <a:pPr marL="342900" indent="-342900">
              <a:spcBef>
                <a:spcPts val="400"/>
              </a:spcBef>
              <a:buFont typeface="Arial" panose="020B0604020202020204" pitchFamily="34" charset="0"/>
              <a:buChar char="•"/>
            </a:pPr>
            <a:r>
              <a:rPr lang="ja-JP" altLang="en-US" sz="2000" b="1"/>
              <a:t>予測結果が付与されたテストデータ</a:t>
            </a:r>
            <a:endParaRPr lang="en-US" altLang="ja-JP" sz="2000" b="1" dirty="0"/>
          </a:p>
        </p:txBody>
      </p:sp>
      <p:pic>
        <p:nvPicPr>
          <p:cNvPr id="5" name="図 4">
            <a:extLst>
              <a:ext uri="{FF2B5EF4-FFF2-40B4-BE49-F238E27FC236}">
                <a16:creationId xmlns:a16="http://schemas.microsoft.com/office/drawing/2014/main" id="{148A021E-F14D-0EA4-2FAA-C25E1DD25DF7}"/>
              </a:ext>
            </a:extLst>
          </p:cNvPr>
          <p:cNvPicPr>
            <a:picLocks noChangeAspect="1"/>
          </p:cNvPicPr>
          <p:nvPr/>
        </p:nvPicPr>
        <p:blipFill>
          <a:blip r:embed="rId4"/>
          <a:stretch>
            <a:fillRect/>
          </a:stretch>
        </p:blipFill>
        <p:spPr>
          <a:xfrm>
            <a:off x="13281838" y="4118114"/>
            <a:ext cx="8536172" cy="4060778"/>
          </a:xfrm>
          <a:prstGeom prst="rect">
            <a:avLst/>
          </a:prstGeom>
        </p:spPr>
      </p:pic>
      <p:pic>
        <p:nvPicPr>
          <p:cNvPr id="9" name="図 8">
            <a:extLst>
              <a:ext uri="{FF2B5EF4-FFF2-40B4-BE49-F238E27FC236}">
                <a16:creationId xmlns:a16="http://schemas.microsoft.com/office/drawing/2014/main" id="{E629B1F9-A3AB-F47C-A09D-DA805132E96F}"/>
              </a:ext>
            </a:extLst>
          </p:cNvPr>
          <p:cNvPicPr>
            <a:picLocks noChangeAspect="1"/>
          </p:cNvPicPr>
          <p:nvPr/>
        </p:nvPicPr>
        <p:blipFill>
          <a:blip r:embed="rId5"/>
          <a:stretch>
            <a:fillRect/>
          </a:stretch>
        </p:blipFill>
        <p:spPr>
          <a:xfrm>
            <a:off x="14017682" y="8887062"/>
            <a:ext cx="6643577" cy="3241346"/>
          </a:xfrm>
          <a:prstGeom prst="rect">
            <a:avLst/>
          </a:prstGeom>
        </p:spPr>
      </p:pic>
      <p:sp>
        <p:nvSpPr>
          <p:cNvPr id="10" name="角丸四角形 9">
            <a:extLst>
              <a:ext uri="{FF2B5EF4-FFF2-40B4-BE49-F238E27FC236}">
                <a16:creationId xmlns:a16="http://schemas.microsoft.com/office/drawing/2014/main" id="{AA85DC7A-BCA8-4638-9D6E-DA269882C4C2}"/>
              </a:ext>
            </a:extLst>
          </p:cNvPr>
          <p:cNvSpPr/>
          <p:nvPr/>
        </p:nvSpPr>
        <p:spPr>
          <a:xfrm>
            <a:off x="8206838" y="5889821"/>
            <a:ext cx="1117157" cy="39056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6943A020-2803-8E8A-6F22-CB78F89C043D}"/>
              </a:ext>
            </a:extLst>
          </p:cNvPr>
          <p:cNvSpPr/>
          <p:nvPr/>
        </p:nvSpPr>
        <p:spPr>
          <a:xfrm>
            <a:off x="13281838" y="3373609"/>
            <a:ext cx="9691914" cy="461665"/>
          </a:xfrm>
          <a:prstGeom prst="rect">
            <a:avLst/>
          </a:prstGeom>
        </p:spPr>
        <p:txBody>
          <a:bodyPr wrap="square">
            <a:spAutoFit/>
          </a:bodyPr>
          <a:lstStyle/>
          <a:p>
            <a:pPr>
              <a:spcBef>
                <a:spcPts val="1600"/>
              </a:spcBef>
            </a:pPr>
            <a:r>
              <a:rPr lang="en-US" altLang="ja-JP" sz="2400" dirty="0"/>
              <a:t>“Original Feature Importance”</a:t>
            </a:r>
            <a:r>
              <a:rPr lang="ja-JP" altLang="en-US" sz="2400"/>
              <a:t>をアクティブにし</a:t>
            </a:r>
            <a:r>
              <a:rPr lang="en-US" altLang="ja-JP" sz="2400" dirty="0"/>
              <a:t>MLI</a:t>
            </a:r>
            <a:r>
              <a:rPr lang="ja-JP" altLang="en-US" sz="2400"/>
              <a:t>を実施</a:t>
            </a:r>
            <a:endParaRPr lang="en-US" altLang="ja-JP" sz="2400" dirty="0"/>
          </a:p>
        </p:txBody>
      </p:sp>
      <p:sp>
        <p:nvSpPr>
          <p:cNvPr id="12" name="正方形/長方形 11">
            <a:extLst>
              <a:ext uri="{FF2B5EF4-FFF2-40B4-BE49-F238E27FC236}">
                <a16:creationId xmlns:a16="http://schemas.microsoft.com/office/drawing/2014/main" id="{7320052C-77C0-374C-52E8-8B58136B9CA0}"/>
              </a:ext>
            </a:extLst>
          </p:cNvPr>
          <p:cNvSpPr/>
          <p:nvPr/>
        </p:nvSpPr>
        <p:spPr>
          <a:xfrm>
            <a:off x="14017682" y="12490127"/>
            <a:ext cx="7088489" cy="759182"/>
          </a:xfrm>
          <a:prstGeom prst="rect">
            <a:avLst/>
          </a:prstGeom>
        </p:spPr>
        <p:txBody>
          <a:bodyPr wrap="square">
            <a:spAutoFit/>
          </a:bodyPr>
          <a:lstStyle/>
          <a:p>
            <a:pPr>
              <a:spcBef>
                <a:spcPts val="400"/>
              </a:spcBef>
            </a:pPr>
            <a:r>
              <a:rPr lang="ja-JP" altLang="en-US" sz="2000"/>
              <a:t>取得データ</a:t>
            </a:r>
            <a:endParaRPr lang="en-US" altLang="ja-JP" sz="2000" dirty="0"/>
          </a:p>
          <a:p>
            <a:pPr marL="342900" indent="-342900">
              <a:spcBef>
                <a:spcPts val="400"/>
              </a:spcBef>
              <a:buFont typeface="Arial" panose="020B0604020202020204" pitchFamily="34" charset="0"/>
              <a:buChar char="•"/>
            </a:pPr>
            <a:r>
              <a:rPr lang="ja-JP" altLang="en-US" sz="2000" b="1"/>
              <a:t>特徴量重要度のデータ</a:t>
            </a:r>
            <a:endParaRPr lang="en-US" altLang="ja-JP" sz="2000" b="1" dirty="0"/>
          </a:p>
        </p:txBody>
      </p:sp>
      <p:sp>
        <p:nvSpPr>
          <p:cNvPr id="13" name="角丸四角形 12">
            <a:extLst>
              <a:ext uri="{FF2B5EF4-FFF2-40B4-BE49-F238E27FC236}">
                <a16:creationId xmlns:a16="http://schemas.microsoft.com/office/drawing/2014/main" id="{1CB56BCB-454B-2463-8B81-19D63DD70977}"/>
              </a:ext>
            </a:extLst>
          </p:cNvPr>
          <p:cNvSpPr/>
          <p:nvPr/>
        </p:nvSpPr>
        <p:spPr>
          <a:xfrm>
            <a:off x="15015219" y="6892825"/>
            <a:ext cx="1626861" cy="1104075"/>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a:extLst>
              <a:ext uri="{FF2B5EF4-FFF2-40B4-BE49-F238E27FC236}">
                <a16:creationId xmlns:a16="http://schemas.microsoft.com/office/drawing/2014/main" id="{A155A1BE-BF47-384C-C8DA-2A222ECB21F2}"/>
              </a:ext>
            </a:extLst>
          </p:cNvPr>
          <p:cNvSpPr/>
          <p:nvPr/>
        </p:nvSpPr>
        <p:spPr>
          <a:xfrm>
            <a:off x="20259501" y="8887062"/>
            <a:ext cx="196933" cy="27243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FAABCD6C-2654-0682-E762-D0ABDB54FEB0}"/>
              </a:ext>
            </a:extLst>
          </p:cNvPr>
          <p:cNvCxnSpPr>
            <a:stCxn id="13" idx="2"/>
          </p:cNvCxnSpPr>
          <p:nvPr/>
        </p:nvCxnSpPr>
        <p:spPr>
          <a:xfrm>
            <a:off x="15828650" y="7996900"/>
            <a:ext cx="3533" cy="7707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角丸四角形 16">
            <a:extLst>
              <a:ext uri="{FF2B5EF4-FFF2-40B4-BE49-F238E27FC236}">
                <a16:creationId xmlns:a16="http://schemas.microsoft.com/office/drawing/2014/main" id="{527B726C-E0D8-0A00-2EA8-3373F0114A0F}"/>
              </a:ext>
            </a:extLst>
          </p:cNvPr>
          <p:cNvSpPr/>
          <p:nvPr/>
        </p:nvSpPr>
        <p:spPr>
          <a:xfrm>
            <a:off x="7510153" y="4134897"/>
            <a:ext cx="810887" cy="21267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角丸四角形 17">
            <a:extLst>
              <a:ext uri="{FF2B5EF4-FFF2-40B4-BE49-F238E27FC236}">
                <a16:creationId xmlns:a16="http://schemas.microsoft.com/office/drawing/2014/main" id="{0208D2E9-3260-512A-EF13-EF19F5B4F058}"/>
              </a:ext>
            </a:extLst>
          </p:cNvPr>
          <p:cNvSpPr/>
          <p:nvPr/>
        </p:nvSpPr>
        <p:spPr>
          <a:xfrm>
            <a:off x="19314624" y="4161023"/>
            <a:ext cx="261546" cy="21267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384E4051-9EE0-F1FA-2465-024112717C87}"/>
              </a:ext>
            </a:extLst>
          </p:cNvPr>
          <p:cNvSpPr/>
          <p:nvPr/>
        </p:nvSpPr>
        <p:spPr>
          <a:xfrm>
            <a:off x="20848655" y="8883865"/>
            <a:ext cx="2148131" cy="1323439"/>
          </a:xfrm>
          <a:prstGeom prst="rect">
            <a:avLst/>
          </a:prstGeom>
        </p:spPr>
        <p:txBody>
          <a:bodyPr wrap="square">
            <a:spAutoFit/>
          </a:bodyPr>
          <a:lstStyle/>
          <a:p>
            <a:pPr>
              <a:spcBef>
                <a:spcPts val="400"/>
              </a:spcBef>
            </a:pPr>
            <a:r>
              <a:rPr lang="ja-JP" altLang="en-US" sz="2000"/>
              <a:t>テーブル形式に表示を変更し、データをダウンロード</a:t>
            </a:r>
            <a:endParaRPr lang="en-US" altLang="ja-JP" sz="2000" b="1" dirty="0"/>
          </a:p>
        </p:txBody>
      </p:sp>
      <p:sp>
        <p:nvSpPr>
          <p:cNvPr id="20" name="正方形/長方形 19">
            <a:extLst>
              <a:ext uri="{FF2B5EF4-FFF2-40B4-BE49-F238E27FC236}">
                <a16:creationId xmlns:a16="http://schemas.microsoft.com/office/drawing/2014/main" id="{B6AE6A95-8498-4089-B3F0-0D509687BB4D}"/>
              </a:ext>
            </a:extLst>
          </p:cNvPr>
          <p:cNvSpPr/>
          <p:nvPr/>
        </p:nvSpPr>
        <p:spPr>
          <a:xfrm>
            <a:off x="14092697" y="6484621"/>
            <a:ext cx="3471904" cy="338554"/>
          </a:xfrm>
          <a:prstGeom prst="rect">
            <a:avLst/>
          </a:prstGeom>
        </p:spPr>
        <p:txBody>
          <a:bodyPr wrap="square">
            <a:spAutoFit/>
          </a:bodyPr>
          <a:lstStyle/>
          <a:p>
            <a:pPr algn="ctr">
              <a:spcBef>
                <a:spcPts val="400"/>
              </a:spcBef>
            </a:pPr>
            <a:r>
              <a:rPr lang="en-US" altLang="ja-JP" sz="1600" b="1" dirty="0">
                <a:solidFill>
                  <a:srgbClr val="FF0000"/>
                </a:solidFill>
              </a:rPr>
              <a:t>Original Feature Importance</a:t>
            </a:r>
          </a:p>
        </p:txBody>
      </p:sp>
      <p:sp>
        <p:nvSpPr>
          <p:cNvPr id="21" name="正方形/長方形 20">
            <a:extLst>
              <a:ext uri="{FF2B5EF4-FFF2-40B4-BE49-F238E27FC236}">
                <a16:creationId xmlns:a16="http://schemas.microsoft.com/office/drawing/2014/main" id="{B72A3ABC-0864-1FCF-6911-62218245DE81}"/>
              </a:ext>
            </a:extLst>
          </p:cNvPr>
          <p:cNvSpPr/>
          <p:nvPr/>
        </p:nvSpPr>
        <p:spPr>
          <a:xfrm>
            <a:off x="8206838" y="8237819"/>
            <a:ext cx="3560501" cy="707886"/>
          </a:xfrm>
          <a:prstGeom prst="rect">
            <a:avLst/>
          </a:prstGeom>
        </p:spPr>
        <p:txBody>
          <a:bodyPr wrap="square">
            <a:spAutoFit/>
          </a:bodyPr>
          <a:lstStyle/>
          <a:p>
            <a:pPr>
              <a:spcBef>
                <a:spcPts val="400"/>
              </a:spcBef>
            </a:pPr>
            <a:r>
              <a:rPr lang="ja-JP" altLang="en-US" sz="2000"/>
              <a:t>特徴量カラム含め、データをダウンロード</a:t>
            </a:r>
            <a:endParaRPr lang="en-US" altLang="ja-JP" sz="2000" b="1" dirty="0"/>
          </a:p>
        </p:txBody>
      </p:sp>
    </p:spTree>
    <p:extLst>
      <p:ext uri="{BB962C8B-B14F-4D97-AF65-F5344CB8AC3E}">
        <p14:creationId xmlns:p14="http://schemas.microsoft.com/office/powerpoint/2010/main" val="2650632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95929-FD20-9463-61B8-677844132690}"/>
            </a:ext>
          </a:extLst>
        </p:cNvPr>
        <p:cNvGrpSpPr/>
        <p:nvPr/>
      </p:nvGrpSpPr>
      <p:grpSpPr>
        <a:xfrm>
          <a:off x="0" y="0"/>
          <a:ext cx="0" cy="0"/>
          <a:chOff x="0" y="0"/>
          <a:chExt cx="0" cy="0"/>
        </a:xfrm>
      </p:grpSpPr>
      <p:sp>
        <p:nvSpPr>
          <p:cNvPr id="2" name="正方形/長方形 1">
            <a:extLst>
              <a:ext uri="{FF2B5EF4-FFF2-40B4-BE49-F238E27FC236}">
                <a16:creationId xmlns:a16="http://schemas.microsoft.com/office/drawing/2014/main" id="{760D0476-5DE7-51DB-7F26-5BD188813061}"/>
              </a:ext>
            </a:extLst>
          </p:cNvPr>
          <p:cNvSpPr/>
          <p:nvPr/>
        </p:nvSpPr>
        <p:spPr>
          <a:xfrm>
            <a:off x="4044669" y="4048182"/>
            <a:ext cx="16196822" cy="1569660"/>
          </a:xfrm>
          <a:prstGeom prst="rect">
            <a:avLst/>
          </a:prstGeom>
        </p:spPr>
        <p:txBody>
          <a:bodyPr wrap="square">
            <a:spAutoFit/>
          </a:bodyPr>
          <a:lstStyle/>
          <a:p>
            <a:pPr>
              <a:spcBef>
                <a:spcPts val="1600"/>
              </a:spcBef>
            </a:pPr>
            <a:r>
              <a:rPr lang="en-US" altLang="ja-JP" sz="9600" b="1" dirty="0">
                <a:solidFill>
                  <a:schemeClr val="bg1"/>
                </a:solidFill>
                <a:latin typeface="+mj-lt"/>
              </a:rPr>
              <a:t>H2O Model Validation</a:t>
            </a:r>
          </a:p>
        </p:txBody>
      </p:sp>
      <p:sp>
        <p:nvSpPr>
          <p:cNvPr id="3" name="正方形/長方形 2">
            <a:extLst>
              <a:ext uri="{FF2B5EF4-FFF2-40B4-BE49-F238E27FC236}">
                <a16:creationId xmlns:a16="http://schemas.microsoft.com/office/drawing/2014/main" id="{1A1D1264-639D-85E8-C23C-897C69CC6478}"/>
              </a:ext>
            </a:extLst>
          </p:cNvPr>
          <p:cNvSpPr/>
          <p:nvPr/>
        </p:nvSpPr>
        <p:spPr>
          <a:xfrm>
            <a:off x="3040912" y="4048181"/>
            <a:ext cx="531628" cy="156966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59D5E827-1B49-8352-CB57-7E51CB40A58A}"/>
              </a:ext>
            </a:extLst>
          </p:cNvPr>
          <p:cNvPicPr>
            <a:picLocks noChangeAspect="1"/>
          </p:cNvPicPr>
          <p:nvPr/>
        </p:nvPicPr>
        <p:blipFill>
          <a:blip r:embed="rId2"/>
          <a:stretch>
            <a:fillRect/>
          </a:stretch>
        </p:blipFill>
        <p:spPr>
          <a:xfrm>
            <a:off x="4044669" y="6858000"/>
            <a:ext cx="10066386" cy="5096107"/>
          </a:xfrm>
          <a:prstGeom prst="rect">
            <a:avLst/>
          </a:prstGeom>
        </p:spPr>
      </p:pic>
      <p:sp>
        <p:nvSpPr>
          <p:cNvPr id="8" name="テキスト ボックス 7">
            <a:extLst>
              <a:ext uri="{FF2B5EF4-FFF2-40B4-BE49-F238E27FC236}">
                <a16:creationId xmlns:a16="http://schemas.microsoft.com/office/drawing/2014/main" id="{4128A94B-A80A-B30B-D2C8-67C6C03A18BE}"/>
              </a:ext>
            </a:extLst>
          </p:cNvPr>
          <p:cNvSpPr txBox="1"/>
          <p:nvPr/>
        </p:nvSpPr>
        <p:spPr>
          <a:xfrm>
            <a:off x="4044668" y="6430238"/>
            <a:ext cx="8147331" cy="400110"/>
          </a:xfrm>
          <a:prstGeom prst="rect">
            <a:avLst/>
          </a:prstGeom>
          <a:noFill/>
        </p:spPr>
        <p:txBody>
          <a:bodyPr wrap="square">
            <a:spAutoFit/>
          </a:bodyPr>
          <a:lstStyle/>
          <a:p>
            <a:r>
              <a:rPr lang="en-US" altLang="ja-JP" sz="2000" dirty="0">
                <a:solidFill>
                  <a:schemeClr val="accent4"/>
                </a:solidFill>
              </a:rPr>
              <a:t>Driverless AI</a:t>
            </a:r>
            <a:r>
              <a:rPr lang="ja-JP" altLang="en-US" sz="2000">
                <a:solidFill>
                  <a:schemeClr val="accent4"/>
                </a:solidFill>
              </a:rPr>
              <a:t>モデルを評価する</a:t>
            </a:r>
            <a:r>
              <a:rPr lang="en-US" altLang="ja-JP" sz="2000" dirty="0">
                <a:solidFill>
                  <a:schemeClr val="accent4"/>
                </a:solidFill>
              </a:rPr>
              <a:t>AI Cloud</a:t>
            </a:r>
            <a:r>
              <a:rPr lang="ja-JP" altLang="en-US" sz="2000">
                <a:solidFill>
                  <a:schemeClr val="accent4"/>
                </a:solidFill>
              </a:rPr>
              <a:t>上のアプリケーション</a:t>
            </a:r>
          </a:p>
        </p:txBody>
      </p:sp>
    </p:spTree>
    <p:extLst>
      <p:ext uri="{BB962C8B-B14F-4D97-AF65-F5344CB8AC3E}">
        <p14:creationId xmlns:p14="http://schemas.microsoft.com/office/powerpoint/2010/main" val="2718597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50AAE-ACD6-B7DE-1D21-EAE1CBDBE41E}"/>
            </a:ext>
          </a:extLst>
        </p:cNvPr>
        <p:cNvGrpSpPr/>
        <p:nvPr/>
      </p:nvGrpSpPr>
      <p:grpSpPr>
        <a:xfrm>
          <a:off x="0" y="0"/>
          <a:ext cx="0" cy="0"/>
          <a:chOff x="0" y="0"/>
          <a:chExt cx="0" cy="0"/>
        </a:xfrm>
      </p:grpSpPr>
      <p:sp>
        <p:nvSpPr>
          <p:cNvPr id="8" name="正方形/長方形 7">
            <a:extLst>
              <a:ext uri="{FF2B5EF4-FFF2-40B4-BE49-F238E27FC236}">
                <a16:creationId xmlns:a16="http://schemas.microsoft.com/office/drawing/2014/main" id="{ECE49850-B874-ED57-29A8-204E5D8F55B2}"/>
              </a:ext>
            </a:extLst>
          </p:cNvPr>
          <p:cNvSpPr/>
          <p:nvPr/>
        </p:nvSpPr>
        <p:spPr>
          <a:xfrm>
            <a:off x="576470" y="466691"/>
            <a:ext cx="21794672" cy="923330"/>
          </a:xfrm>
          <a:prstGeom prst="rect">
            <a:avLst/>
          </a:prstGeom>
        </p:spPr>
        <p:txBody>
          <a:bodyPr wrap="square">
            <a:spAutoFit/>
          </a:bodyPr>
          <a:lstStyle/>
          <a:p>
            <a:pPr>
              <a:spcBef>
                <a:spcPts val="1600"/>
              </a:spcBef>
            </a:pPr>
            <a:r>
              <a:rPr lang="en-US" altLang="ja-JP" sz="5400" b="1" dirty="0"/>
              <a:t>H2O Model Validation</a:t>
            </a:r>
          </a:p>
        </p:txBody>
      </p:sp>
      <p:sp>
        <p:nvSpPr>
          <p:cNvPr id="4" name="正方形/長方形 3">
            <a:extLst>
              <a:ext uri="{FF2B5EF4-FFF2-40B4-BE49-F238E27FC236}">
                <a16:creationId xmlns:a16="http://schemas.microsoft.com/office/drawing/2014/main" id="{1EAE7D8D-33D6-FD97-2878-E14FBDD0E62B}"/>
              </a:ext>
            </a:extLst>
          </p:cNvPr>
          <p:cNvSpPr/>
          <p:nvPr/>
        </p:nvSpPr>
        <p:spPr>
          <a:xfrm>
            <a:off x="1473050" y="1744472"/>
            <a:ext cx="21609573" cy="584775"/>
          </a:xfrm>
          <a:prstGeom prst="rect">
            <a:avLst/>
          </a:prstGeom>
        </p:spPr>
        <p:txBody>
          <a:bodyPr wrap="square">
            <a:spAutoFit/>
          </a:bodyPr>
          <a:lstStyle/>
          <a:p>
            <a:pPr>
              <a:spcBef>
                <a:spcPts val="1600"/>
              </a:spcBef>
            </a:pPr>
            <a:r>
              <a:rPr lang="en-US" altLang="ja-JP" sz="3200" dirty="0"/>
              <a:t>7</a:t>
            </a:r>
            <a:r>
              <a:rPr lang="ja-JP" altLang="en-US" sz="3200"/>
              <a:t>種類のデータとモデルに対する評価を提供</a:t>
            </a:r>
            <a:endParaRPr lang="en-US" altLang="ja-JP" sz="3200" dirty="0"/>
          </a:p>
        </p:txBody>
      </p:sp>
      <p:sp>
        <p:nvSpPr>
          <p:cNvPr id="3" name="正方形/長方形 2">
            <a:extLst>
              <a:ext uri="{FF2B5EF4-FFF2-40B4-BE49-F238E27FC236}">
                <a16:creationId xmlns:a16="http://schemas.microsoft.com/office/drawing/2014/main" id="{23E88841-F4D7-77E8-1563-673E096F825C}"/>
              </a:ext>
            </a:extLst>
          </p:cNvPr>
          <p:cNvSpPr/>
          <p:nvPr/>
        </p:nvSpPr>
        <p:spPr>
          <a:xfrm>
            <a:off x="131930" y="13264667"/>
            <a:ext cx="12145907" cy="338554"/>
          </a:xfrm>
          <a:prstGeom prst="rect">
            <a:avLst/>
          </a:prstGeom>
        </p:spPr>
        <p:txBody>
          <a:bodyPr wrap="square">
            <a:spAutoFit/>
          </a:bodyPr>
          <a:lstStyle/>
          <a:p>
            <a:pPr>
              <a:spcBef>
                <a:spcPts val="1600"/>
              </a:spcBef>
            </a:pPr>
            <a:r>
              <a:rPr lang="en-US" altLang="ja-JP" sz="1600" dirty="0"/>
              <a:t>Document : </a:t>
            </a:r>
            <a:r>
              <a:rPr lang="en-US" altLang="ja-JP" sz="1600" dirty="0">
                <a:hlinkClick r:id="rId3"/>
              </a:rPr>
              <a:t>https://docs.h2o.ai/wave-apps/h2o-model-validation/</a:t>
            </a:r>
            <a:endParaRPr lang="en-US" altLang="ja-JP" sz="1600" dirty="0"/>
          </a:p>
        </p:txBody>
      </p:sp>
      <p:pic>
        <p:nvPicPr>
          <p:cNvPr id="2" name="図 1">
            <a:extLst>
              <a:ext uri="{FF2B5EF4-FFF2-40B4-BE49-F238E27FC236}">
                <a16:creationId xmlns:a16="http://schemas.microsoft.com/office/drawing/2014/main" id="{DE4A3A68-BFC9-DA3C-6FBE-1F0940CC79B0}"/>
              </a:ext>
            </a:extLst>
          </p:cNvPr>
          <p:cNvPicPr>
            <a:picLocks noChangeAspect="1"/>
          </p:cNvPicPr>
          <p:nvPr/>
        </p:nvPicPr>
        <p:blipFill>
          <a:blip r:embed="rId4"/>
          <a:stretch>
            <a:fillRect/>
          </a:stretch>
        </p:blipFill>
        <p:spPr>
          <a:xfrm>
            <a:off x="19713118" y="343218"/>
            <a:ext cx="3059793" cy="1051534"/>
          </a:xfrm>
          <a:prstGeom prst="rect">
            <a:avLst/>
          </a:prstGeom>
        </p:spPr>
      </p:pic>
      <p:sp>
        <p:nvSpPr>
          <p:cNvPr id="7" name="正方形/長方形 6">
            <a:extLst>
              <a:ext uri="{FF2B5EF4-FFF2-40B4-BE49-F238E27FC236}">
                <a16:creationId xmlns:a16="http://schemas.microsoft.com/office/drawing/2014/main" id="{74598B3F-C1A6-404B-080C-ED4E0163FDF7}"/>
              </a:ext>
            </a:extLst>
          </p:cNvPr>
          <p:cNvSpPr/>
          <p:nvPr/>
        </p:nvSpPr>
        <p:spPr>
          <a:xfrm>
            <a:off x="2556274" y="3816381"/>
            <a:ext cx="6141159" cy="5570756"/>
          </a:xfrm>
          <a:prstGeom prst="rect">
            <a:avLst/>
          </a:prstGeom>
        </p:spPr>
        <p:txBody>
          <a:bodyPr wrap="square">
            <a:spAutoFit/>
          </a:bodyPr>
          <a:lstStyle/>
          <a:p>
            <a:pPr>
              <a:spcBef>
                <a:spcPts val="400"/>
              </a:spcBef>
            </a:pPr>
            <a:r>
              <a:rPr lang="en-US" altLang="ja-JP" sz="2400" b="1" dirty="0"/>
              <a:t>Adversarial Similarity</a:t>
            </a:r>
          </a:p>
          <a:p>
            <a:pPr marL="342900" indent="-342900">
              <a:spcBef>
                <a:spcPts val="400"/>
              </a:spcBef>
              <a:buFont typeface="Arial" panose="020B0604020202020204" pitchFamily="34" charset="0"/>
              <a:buChar char="•"/>
            </a:pPr>
            <a:r>
              <a:rPr lang="ja-JP" altLang="en-US" sz="2400"/>
              <a:t>学習とテストデータの差異を比較。学習データとテストデータを結合し、“学習</a:t>
            </a:r>
            <a:r>
              <a:rPr lang="en-US" altLang="ja-JP" sz="2400" dirty="0"/>
              <a:t>=0/</a:t>
            </a:r>
            <a:r>
              <a:rPr lang="ja-JP" altLang="en-US" sz="2400"/>
              <a:t>テスト</a:t>
            </a:r>
            <a:r>
              <a:rPr lang="en-US" altLang="ja-JP" sz="2400" dirty="0"/>
              <a:t>=1”</a:t>
            </a:r>
            <a:r>
              <a:rPr lang="ja-JP" altLang="en-US" sz="2400"/>
              <a:t>をターゲットとしモデル作成。分類が可能か、また変数の重要度を確認</a:t>
            </a:r>
            <a:endParaRPr lang="en-US" altLang="ja-JP" sz="2400" dirty="0"/>
          </a:p>
          <a:p>
            <a:pPr>
              <a:spcBef>
                <a:spcPts val="400"/>
              </a:spcBef>
            </a:pPr>
            <a:endParaRPr lang="en-US" altLang="ja-JP" sz="2400" b="1" dirty="0"/>
          </a:p>
          <a:p>
            <a:pPr>
              <a:spcBef>
                <a:spcPts val="400"/>
              </a:spcBef>
            </a:pPr>
            <a:r>
              <a:rPr lang="en-US" altLang="ja-JP" sz="2400" b="1" dirty="0"/>
              <a:t>Drift Detection</a:t>
            </a:r>
          </a:p>
          <a:p>
            <a:pPr marL="342900" indent="-342900">
              <a:spcBef>
                <a:spcPts val="400"/>
              </a:spcBef>
              <a:buFont typeface="Arial" panose="020B0604020202020204" pitchFamily="34" charset="0"/>
              <a:buChar char="•"/>
            </a:pPr>
            <a:r>
              <a:rPr lang="ja-JP" altLang="en-US" sz="2400"/>
              <a:t>学習とテストデータの特徴量の分布を比較。各特徴量の、学習とテストデータにおける</a:t>
            </a:r>
            <a:r>
              <a:rPr lang="en-US" altLang="ja-JP" sz="2400" dirty="0"/>
              <a:t>Drift Score</a:t>
            </a:r>
            <a:r>
              <a:rPr lang="ja-JP" altLang="en-US" sz="2400"/>
              <a:t>と</a:t>
            </a:r>
            <a:r>
              <a:rPr lang="en-US" altLang="ja-JP" sz="2400" dirty="0"/>
              <a:t>Population Stability Index(PSI)</a:t>
            </a:r>
            <a:r>
              <a:rPr lang="ja-JP" altLang="en-US" sz="2400"/>
              <a:t>を算出</a:t>
            </a:r>
            <a:endParaRPr lang="en-US" altLang="ja-JP" sz="2400" dirty="0"/>
          </a:p>
          <a:p>
            <a:pPr>
              <a:spcBef>
                <a:spcPts val="400"/>
              </a:spcBef>
            </a:pPr>
            <a:endParaRPr lang="en-US" altLang="ja-JP" sz="2400" dirty="0"/>
          </a:p>
          <a:p>
            <a:pPr>
              <a:spcBef>
                <a:spcPts val="400"/>
              </a:spcBef>
            </a:pPr>
            <a:endParaRPr lang="en-US" altLang="ja-JP" sz="2400" dirty="0"/>
          </a:p>
        </p:txBody>
      </p:sp>
      <p:sp>
        <p:nvSpPr>
          <p:cNvPr id="9" name="正方形/長方形 8">
            <a:extLst>
              <a:ext uri="{FF2B5EF4-FFF2-40B4-BE49-F238E27FC236}">
                <a16:creationId xmlns:a16="http://schemas.microsoft.com/office/drawing/2014/main" id="{03BBF49F-3CA7-7781-D22E-068D05F01821}"/>
              </a:ext>
            </a:extLst>
          </p:cNvPr>
          <p:cNvSpPr/>
          <p:nvPr/>
        </p:nvSpPr>
        <p:spPr>
          <a:xfrm>
            <a:off x="1771225" y="2991155"/>
            <a:ext cx="7194750" cy="523220"/>
          </a:xfrm>
          <a:prstGeom prst="rect">
            <a:avLst/>
          </a:prstGeom>
        </p:spPr>
        <p:txBody>
          <a:bodyPr wrap="square">
            <a:spAutoFit/>
          </a:bodyPr>
          <a:lstStyle/>
          <a:p>
            <a:pPr>
              <a:spcBef>
                <a:spcPts val="1600"/>
              </a:spcBef>
            </a:pPr>
            <a:r>
              <a:rPr lang="ja-JP" altLang="en-US" sz="2800"/>
              <a:t>データに対する評価</a:t>
            </a:r>
            <a:endParaRPr lang="en-US" altLang="ja-JP" sz="2800" dirty="0"/>
          </a:p>
        </p:txBody>
      </p:sp>
      <p:sp>
        <p:nvSpPr>
          <p:cNvPr id="10" name="正方形/長方形 9">
            <a:extLst>
              <a:ext uri="{FF2B5EF4-FFF2-40B4-BE49-F238E27FC236}">
                <a16:creationId xmlns:a16="http://schemas.microsoft.com/office/drawing/2014/main" id="{4ADF7A83-D5B2-BE99-1756-8F61ECD7FFA3}"/>
              </a:ext>
            </a:extLst>
          </p:cNvPr>
          <p:cNvSpPr/>
          <p:nvPr/>
        </p:nvSpPr>
        <p:spPr>
          <a:xfrm>
            <a:off x="9576391" y="2991155"/>
            <a:ext cx="7531802" cy="523220"/>
          </a:xfrm>
          <a:prstGeom prst="rect">
            <a:avLst/>
          </a:prstGeom>
        </p:spPr>
        <p:txBody>
          <a:bodyPr wrap="square">
            <a:spAutoFit/>
          </a:bodyPr>
          <a:lstStyle/>
          <a:p>
            <a:pPr>
              <a:spcBef>
                <a:spcPts val="1600"/>
              </a:spcBef>
            </a:pPr>
            <a:r>
              <a:rPr lang="ja-JP" altLang="en-US" sz="2800"/>
              <a:t>モデルに対する評価</a:t>
            </a:r>
            <a:endParaRPr lang="en-US" altLang="ja-JP" sz="2800" dirty="0"/>
          </a:p>
        </p:txBody>
      </p:sp>
      <p:sp>
        <p:nvSpPr>
          <p:cNvPr id="11" name="正方形/長方形 10">
            <a:extLst>
              <a:ext uri="{FF2B5EF4-FFF2-40B4-BE49-F238E27FC236}">
                <a16:creationId xmlns:a16="http://schemas.microsoft.com/office/drawing/2014/main" id="{4C673D10-40A1-47B4-4471-4854440B669E}"/>
              </a:ext>
            </a:extLst>
          </p:cNvPr>
          <p:cNvSpPr/>
          <p:nvPr/>
        </p:nvSpPr>
        <p:spPr>
          <a:xfrm>
            <a:off x="10361441" y="3795363"/>
            <a:ext cx="12721182" cy="8935780"/>
          </a:xfrm>
          <a:prstGeom prst="rect">
            <a:avLst/>
          </a:prstGeom>
        </p:spPr>
        <p:txBody>
          <a:bodyPr wrap="square">
            <a:spAutoFit/>
          </a:bodyPr>
          <a:lstStyle/>
          <a:p>
            <a:pPr>
              <a:spcBef>
                <a:spcPts val="400"/>
              </a:spcBef>
            </a:pPr>
            <a:r>
              <a:rPr lang="en-US" altLang="ja-JP" sz="2400" b="1" dirty="0" err="1"/>
              <a:t>Backtesting</a:t>
            </a:r>
            <a:endParaRPr lang="en-US" altLang="ja-JP" sz="2400" b="1" dirty="0"/>
          </a:p>
          <a:p>
            <a:pPr marL="342900" indent="-342900">
              <a:spcBef>
                <a:spcPts val="400"/>
              </a:spcBef>
              <a:buFont typeface="Arial" panose="020B0604020202020204" pitchFamily="34" charset="0"/>
              <a:buChar char="•"/>
            </a:pPr>
            <a:r>
              <a:rPr lang="ja-JP" altLang="en-US" sz="2400"/>
              <a:t>時間カラムを持つデータを用いたモデル（時系列モデル含む）に対するバックテスト（モデルの異なった時間枠データに対する頑健性の検証）。過去の複数期間を学習とテストデータに分け、それらに対応した複数のモデルを作成し、予測精度を検証</a:t>
            </a:r>
            <a:endParaRPr lang="en-US" altLang="ja-JP" sz="2400" dirty="0"/>
          </a:p>
          <a:p>
            <a:pPr marL="342900" indent="-342900">
              <a:spcBef>
                <a:spcPts val="400"/>
              </a:spcBef>
              <a:buFont typeface="Arial" panose="020B0604020202020204" pitchFamily="34" charset="0"/>
              <a:buChar char="•"/>
            </a:pPr>
            <a:r>
              <a:rPr lang="en-US" altLang="ja-JP" sz="2400" dirty="0"/>
              <a:t>Driverless AI</a:t>
            </a:r>
            <a:r>
              <a:rPr lang="ja-JP" altLang="en-US" sz="2400"/>
              <a:t>を用いたモデル作成が発生</a:t>
            </a:r>
            <a:endParaRPr lang="en-US" altLang="ja-JP" sz="2400" dirty="0"/>
          </a:p>
          <a:p>
            <a:pPr>
              <a:spcBef>
                <a:spcPts val="400"/>
              </a:spcBef>
            </a:pPr>
            <a:endParaRPr lang="en-US" altLang="ja-JP" sz="2400" b="1" dirty="0"/>
          </a:p>
          <a:p>
            <a:pPr>
              <a:spcBef>
                <a:spcPts val="400"/>
              </a:spcBef>
            </a:pPr>
            <a:r>
              <a:rPr lang="en-US" altLang="ja-JP" sz="2400" b="1" dirty="0"/>
              <a:t>Size Dependency</a:t>
            </a:r>
          </a:p>
          <a:p>
            <a:pPr marL="342900" indent="-342900">
              <a:spcBef>
                <a:spcPts val="400"/>
              </a:spcBef>
              <a:buFont typeface="Arial" panose="020B0604020202020204" pitchFamily="34" charset="0"/>
              <a:buChar char="•"/>
            </a:pPr>
            <a:r>
              <a:rPr lang="ja-JP" altLang="en-US" sz="2400"/>
              <a:t>学習データのサイズによるモデルへの影響を分析。モデル精度は学習データのサイズにどれくらい影響を受けるか</a:t>
            </a:r>
            <a:endParaRPr lang="en-US" altLang="ja-JP" sz="2400" dirty="0"/>
          </a:p>
          <a:p>
            <a:pPr marL="342900" indent="-342900">
              <a:spcBef>
                <a:spcPts val="400"/>
              </a:spcBef>
              <a:buFont typeface="Arial" panose="020B0604020202020204" pitchFamily="34" charset="0"/>
              <a:buChar char="•"/>
            </a:pPr>
            <a:r>
              <a:rPr lang="en-US" altLang="ja-JP" sz="2400" dirty="0"/>
              <a:t>Driverless AI</a:t>
            </a:r>
            <a:r>
              <a:rPr lang="ja-JP" altLang="en-US" sz="2400"/>
              <a:t>を用いたモデル作成が発生</a:t>
            </a:r>
            <a:endParaRPr lang="en-US" altLang="ja-JP" sz="2400" dirty="0"/>
          </a:p>
          <a:p>
            <a:pPr>
              <a:spcBef>
                <a:spcPts val="400"/>
              </a:spcBef>
            </a:pPr>
            <a:endParaRPr lang="en-US" altLang="ja-JP" sz="2400" b="1" dirty="0"/>
          </a:p>
          <a:p>
            <a:pPr>
              <a:spcBef>
                <a:spcPts val="400"/>
              </a:spcBef>
            </a:pPr>
            <a:r>
              <a:rPr lang="en-US" altLang="ja-JP" sz="2400" b="1" dirty="0"/>
              <a:t>Calibration Score</a:t>
            </a:r>
          </a:p>
          <a:p>
            <a:pPr marL="342900" indent="-342900">
              <a:buFont typeface="Arial" panose="020B0604020202020204" pitchFamily="34" charset="0"/>
              <a:buChar char="•"/>
            </a:pPr>
            <a:r>
              <a:rPr lang="ja-JP" altLang="en-US" sz="2400"/>
              <a:t>分類問題におけるキャリブレーション分析（</a:t>
            </a:r>
            <a:r>
              <a:rPr lang="en-US" altLang="ja-JP" sz="2400" dirty="0"/>
              <a:t>Calibration Curve/Reliability Diagram</a:t>
            </a:r>
            <a:r>
              <a:rPr lang="ja-JP" altLang="en-US" sz="2400"/>
              <a:t>）</a:t>
            </a:r>
            <a:endParaRPr lang="en-US" altLang="ja-JP" sz="2400" dirty="0"/>
          </a:p>
          <a:p>
            <a:pPr>
              <a:spcBef>
                <a:spcPts val="400"/>
              </a:spcBef>
            </a:pPr>
            <a:endParaRPr lang="en-US" altLang="ja-JP" sz="2400" b="1" dirty="0"/>
          </a:p>
          <a:p>
            <a:pPr>
              <a:spcBef>
                <a:spcPts val="400"/>
              </a:spcBef>
            </a:pPr>
            <a:r>
              <a:rPr lang="en-US" altLang="ja-JP" sz="2400" b="1" dirty="0"/>
              <a:t>Segment Performance</a:t>
            </a:r>
          </a:p>
          <a:p>
            <a:pPr marL="342900" indent="-342900">
              <a:spcBef>
                <a:spcPts val="400"/>
              </a:spcBef>
              <a:buFont typeface="Arial" panose="020B0604020202020204" pitchFamily="34" charset="0"/>
              <a:buChar char="•"/>
            </a:pPr>
            <a:r>
              <a:rPr lang="ja-JP" altLang="en-US" sz="2400"/>
              <a:t>全体の予測結果に対し、予測結果が悪い（誤差が大きい）セグメントを見つける。誤差をターゲット変数としてモデル作成。特徴量はビニングされ、単変量とに変数間の交互作用が利用</a:t>
            </a:r>
            <a:endParaRPr lang="en-US" altLang="ja-JP" sz="2400" dirty="0"/>
          </a:p>
          <a:p>
            <a:pPr>
              <a:spcBef>
                <a:spcPts val="400"/>
              </a:spcBef>
            </a:pPr>
            <a:endParaRPr lang="en-US" altLang="ja-JP" sz="2400" b="1" dirty="0"/>
          </a:p>
          <a:p>
            <a:pPr>
              <a:spcBef>
                <a:spcPts val="400"/>
              </a:spcBef>
            </a:pPr>
            <a:r>
              <a:rPr lang="en-US" altLang="ja-JP" sz="2400" b="1" dirty="0"/>
              <a:t>Robustness</a:t>
            </a:r>
          </a:p>
          <a:p>
            <a:pPr marL="342900" indent="-342900">
              <a:spcBef>
                <a:spcPts val="400"/>
              </a:spcBef>
              <a:buFont typeface="Arial" panose="020B0604020202020204" pitchFamily="34" charset="0"/>
              <a:buChar char="•"/>
            </a:pPr>
            <a:r>
              <a:rPr lang="ja-JP" altLang="en-US" sz="2400"/>
              <a:t>インプットのノイズに対しモデルが頑健か確認。ノイズを加えた数種類のデータに対し、モデル予測を実施、予測精度（</a:t>
            </a:r>
            <a:r>
              <a:rPr lang="en-US" altLang="ja-JP" sz="2400" dirty="0"/>
              <a:t>MAPE</a:t>
            </a:r>
            <a:r>
              <a:rPr lang="ja-JP" altLang="en-US" sz="2400"/>
              <a:t>や</a:t>
            </a:r>
            <a:r>
              <a:rPr lang="en-US" altLang="ja-JP" sz="2400" dirty="0"/>
              <a:t>AUC</a:t>
            </a:r>
            <a:r>
              <a:rPr lang="ja-JP" altLang="en-US" sz="2400"/>
              <a:t>）のばらつきを確認</a:t>
            </a:r>
            <a:endParaRPr lang="en-US" altLang="ja-JP" sz="2400" dirty="0"/>
          </a:p>
        </p:txBody>
      </p:sp>
    </p:spTree>
    <p:extLst>
      <p:ext uri="{BB962C8B-B14F-4D97-AF65-F5344CB8AC3E}">
        <p14:creationId xmlns:p14="http://schemas.microsoft.com/office/powerpoint/2010/main" val="1136515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E2BC7A-EB68-B080-51E6-AE4894A90C0C}"/>
            </a:ext>
          </a:extLst>
        </p:cNvPr>
        <p:cNvGrpSpPr/>
        <p:nvPr/>
      </p:nvGrpSpPr>
      <p:grpSpPr>
        <a:xfrm>
          <a:off x="0" y="0"/>
          <a:ext cx="0" cy="0"/>
          <a:chOff x="0" y="0"/>
          <a:chExt cx="0" cy="0"/>
        </a:xfrm>
      </p:grpSpPr>
      <p:sp>
        <p:nvSpPr>
          <p:cNvPr id="8" name="正方形/長方形 7">
            <a:extLst>
              <a:ext uri="{FF2B5EF4-FFF2-40B4-BE49-F238E27FC236}">
                <a16:creationId xmlns:a16="http://schemas.microsoft.com/office/drawing/2014/main" id="{8D65F499-23D0-03CE-97F7-862BDBA9ED16}"/>
              </a:ext>
            </a:extLst>
          </p:cNvPr>
          <p:cNvSpPr/>
          <p:nvPr/>
        </p:nvSpPr>
        <p:spPr>
          <a:xfrm>
            <a:off x="576470" y="466691"/>
            <a:ext cx="21794672" cy="923330"/>
          </a:xfrm>
          <a:prstGeom prst="rect">
            <a:avLst/>
          </a:prstGeom>
        </p:spPr>
        <p:txBody>
          <a:bodyPr wrap="square">
            <a:spAutoFit/>
          </a:bodyPr>
          <a:lstStyle/>
          <a:p>
            <a:pPr>
              <a:spcBef>
                <a:spcPts val="1600"/>
              </a:spcBef>
            </a:pPr>
            <a:r>
              <a:rPr lang="en-US" altLang="ja-JP" sz="5400" b="1" dirty="0"/>
              <a:t>Adversarial Similarity</a:t>
            </a:r>
          </a:p>
        </p:txBody>
      </p:sp>
      <p:sp>
        <p:nvSpPr>
          <p:cNvPr id="4" name="正方形/長方形 3">
            <a:extLst>
              <a:ext uri="{FF2B5EF4-FFF2-40B4-BE49-F238E27FC236}">
                <a16:creationId xmlns:a16="http://schemas.microsoft.com/office/drawing/2014/main" id="{3957CD17-EA20-1C43-D9D6-A8C96FF4000E}"/>
              </a:ext>
            </a:extLst>
          </p:cNvPr>
          <p:cNvSpPr/>
          <p:nvPr/>
        </p:nvSpPr>
        <p:spPr>
          <a:xfrm>
            <a:off x="1297173" y="4764120"/>
            <a:ext cx="3274828" cy="1277273"/>
          </a:xfrm>
          <a:prstGeom prst="rect">
            <a:avLst/>
          </a:prstGeom>
        </p:spPr>
        <p:txBody>
          <a:bodyPr wrap="square">
            <a:spAutoFit/>
          </a:bodyPr>
          <a:lstStyle/>
          <a:p>
            <a:pPr>
              <a:spcBef>
                <a:spcPts val="600"/>
              </a:spcBef>
            </a:pPr>
            <a:r>
              <a:rPr lang="ja-JP" altLang="en-US" sz="1800"/>
              <a:t>学習とテストデータにおける予測値（テスト</a:t>
            </a:r>
            <a:r>
              <a:rPr lang="en-US" altLang="ja-JP" sz="1800" dirty="0"/>
              <a:t>=1</a:t>
            </a:r>
            <a:r>
              <a:rPr lang="ja-JP" altLang="en-US" sz="1800"/>
              <a:t>の確率）のヒストグラム</a:t>
            </a:r>
            <a:endParaRPr lang="en-US" altLang="ja-JP" sz="1800" dirty="0"/>
          </a:p>
          <a:p>
            <a:pPr>
              <a:spcBef>
                <a:spcPts val="600"/>
              </a:spcBef>
            </a:pPr>
            <a:r>
              <a:rPr lang="ja-JP" altLang="en-US" sz="1800"/>
              <a:t>横軸：予測確率</a:t>
            </a:r>
            <a:endParaRPr lang="en-US" altLang="ja-JP" sz="1800" dirty="0"/>
          </a:p>
        </p:txBody>
      </p:sp>
      <p:sp>
        <p:nvSpPr>
          <p:cNvPr id="3" name="正方形/長方形 2">
            <a:extLst>
              <a:ext uri="{FF2B5EF4-FFF2-40B4-BE49-F238E27FC236}">
                <a16:creationId xmlns:a16="http://schemas.microsoft.com/office/drawing/2014/main" id="{05858A51-05EC-C77B-3190-4AB3CF7C5975}"/>
              </a:ext>
            </a:extLst>
          </p:cNvPr>
          <p:cNvSpPr/>
          <p:nvPr/>
        </p:nvSpPr>
        <p:spPr>
          <a:xfrm>
            <a:off x="131930" y="13264667"/>
            <a:ext cx="16837633" cy="338554"/>
          </a:xfrm>
          <a:prstGeom prst="rect">
            <a:avLst/>
          </a:prstGeom>
        </p:spPr>
        <p:txBody>
          <a:bodyPr wrap="square">
            <a:spAutoFit/>
          </a:bodyPr>
          <a:lstStyle/>
          <a:p>
            <a:pPr>
              <a:spcBef>
                <a:spcPts val="1600"/>
              </a:spcBef>
            </a:pPr>
            <a:r>
              <a:rPr lang="en-US" altLang="ja-JP" sz="1600" dirty="0"/>
              <a:t>Document : </a:t>
            </a:r>
            <a:r>
              <a:rPr lang="en-US" altLang="ja-JP" sz="1600" dirty="0">
                <a:hlinkClick r:id="rId3"/>
              </a:rPr>
              <a:t>https://docs.h2o.ai/wave-apps/h2o-model-validation/guide/tests/supported-validation-tests/adversarial-similarity/adversarial-similarity</a:t>
            </a:r>
            <a:endParaRPr lang="en-US" altLang="ja-JP" sz="1600" dirty="0"/>
          </a:p>
        </p:txBody>
      </p:sp>
      <p:pic>
        <p:nvPicPr>
          <p:cNvPr id="5" name="図 4">
            <a:extLst>
              <a:ext uri="{FF2B5EF4-FFF2-40B4-BE49-F238E27FC236}">
                <a16:creationId xmlns:a16="http://schemas.microsoft.com/office/drawing/2014/main" id="{F48457B9-0F7F-7FCF-0867-145FBD610910}"/>
              </a:ext>
            </a:extLst>
          </p:cNvPr>
          <p:cNvPicPr>
            <a:picLocks noChangeAspect="1"/>
          </p:cNvPicPr>
          <p:nvPr/>
        </p:nvPicPr>
        <p:blipFill>
          <a:blip r:embed="rId4"/>
          <a:srcRect l="12690" t="5659"/>
          <a:stretch/>
        </p:blipFill>
        <p:spPr>
          <a:xfrm>
            <a:off x="5056162" y="3512417"/>
            <a:ext cx="14103708" cy="8342168"/>
          </a:xfrm>
          <a:prstGeom prst="rect">
            <a:avLst/>
          </a:prstGeom>
        </p:spPr>
      </p:pic>
      <p:sp>
        <p:nvSpPr>
          <p:cNvPr id="6" name="正方形/長方形 5">
            <a:extLst>
              <a:ext uri="{FF2B5EF4-FFF2-40B4-BE49-F238E27FC236}">
                <a16:creationId xmlns:a16="http://schemas.microsoft.com/office/drawing/2014/main" id="{2BAD808A-FDA3-30EF-28C9-B76115C0B2EC}"/>
              </a:ext>
            </a:extLst>
          </p:cNvPr>
          <p:cNvSpPr/>
          <p:nvPr/>
        </p:nvSpPr>
        <p:spPr>
          <a:xfrm>
            <a:off x="1641875" y="1794700"/>
            <a:ext cx="21430776" cy="523220"/>
          </a:xfrm>
          <a:prstGeom prst="rect">
            <a:avLst/>
          </a:prstGeom>
        </p:spPr>
        <p:txBody>
          <a:bodyPr wrap="square">
            <a:spAutoFit/>
          </a:bodyPr>
          <a:lstStyle/>
          <a:p>
            <a:pPr>
              <a:spcBef>
                <a:spcPts val="400"/>
              </a:spcBef>
            </a:pPr>
            <a:r>
              <a:rPr lang="ja-JP" altLang="en-US" sz="2800"/>
              <a:t>学習データとテストデータを結合し、“学習</a:t>
            </a:r>
            <a:r>
              <a:rPr lang="en-US" altLang="ja-JP" sz="2800" dirty="0"/>
              <a:t>=0/</a:t>
            </a:r>
            <a:r>
              <a:rPr lang="ja-JP" altLang="en-US" sz="2800"/>
              <a:t>テスト</a:t>
            </a:r>
            <a:r>
              <a:rPr lang="en-US" altLang="ja-JP" sz="2800" dirty="0"/>
              <a:t>=1”</a:t>
            </a:r>
            <a:r>
              <a:rPr lang="ja-JP" altLang="en-US" sz="2800"/>
              <a:t>をターゲットとし</a:t>
            </a:r>
            <a:r>
              <a:rPr lang="en-US" altLang="ja-JP" sz="2800" dirty="0"/>
              <a:t>Driverless AI</a:t>
            </a:r>
            <a:r>
              <a:rPr lang="ja-JP" altLang="en-US" sz="2800"/>
              <a:t>で二値分類モデルを作成</a:t>
            </a:r>
            <a:endParaRPr lang="en-US" altLang="ja-JP" sz="2800" dirty="0"/>
          </a:p>
        </p:txBody>
      </p:sp>
      <p:sp>
        <p:nvSpPr>
          <p:cNvPr id="12" name="正方形/長方形 11">
            <a:extLst>
              <a:ext uri="{FF2B5EF4-FFF2-40B4-BE49-F238E27FC236}">
                <a16:creationId xmlns:a16="http://schemas.microsoft.com/office/drawing/2014/main" id="{421F1887-DC14-C76E-45CA-9B79A8029231}"/>
              </a:ext>
            </a:extLst>
          </p:cNvPr>
          <p:cNvSpPr/>
          <p:nvPr/>
        </p:nvSpPr>
        <p:spPr>
          <a:xfrm>
            <a:off x="19819328" y="4331727"/>
            <a:ext cx="3274828" cy="369332"/>
          </a:xfrm>
          <a:prstGeom prst="rect">
            <a:avLst/>
          </a:prstGeom>
        </p:spPr>
        <p:txBody>
          <a:bodyPr wrap="square">
            <a:spAutoFit/>
          </a:bodyPr>
          <a:lstStyle/>
          <a:p>
            <a:pPr>
              <a:spcBef>
                <a:spcPts val="600"/>
              </a:spcBef>
            </a:pPr>
            <a:r>
              <a:rPr lang="ja-JP" altLang="en-US" sz="1800"/>
              <a:t>分類精度（</a:t>
            </a:r>
            <a:r>
              <a:rPr lang="en-US" altLang="ja-JP" sz="1800" dirty="0"/>
              <a:t>AUC</a:t>
            </a:r>
            <a:r>
              <a:rPr lang="ja-JP" altLang="en-US" sz="1800"/>
              <a:t>）</a:t>
            </a:r>
            <a:endParaRPr lang="en-US" altLang="ja-JP" sz="1800" dirty="0"/>
          </a:p>
        </p:txBody>
      </p:sp>
      <p:sp>
        <p:nvSpPr>
          <p:cNvPr id="13" name="正方形/長方形 12">
            <a:extLst>
              <a:ext uri="{FF2B5EF4-FFF2-40B4-BE49-F238E27FC236}">
                <a16:creationId xmlns:a16="http://schemas.microsoft.com/office/drawing/2014/main" id="{820BA73C-51C3-FE71-B122-F417FAB106E5}"/>
              </a:ext>
            </a:extLst>
          </p:cNvPr>
          <p:cNvSpPr/>
          <p:nvPr/>
        </p:nvSpPr>
        <p:spPr>
          <a:xfrm>
            <a:off x="19819328" y="5908889"/>
            <a:ext cx="3274828" cy="1354217"/>
          </a:xfrm>
          <a:prstGeom prst="rect">
            <a:avLst/>
          </a:prstGeom>
        </p:spPr>
        <p:txBody>
          <a:bodyPr wrap="square">
            <a:spAutoFit/>
          </a:bodyPr>
          <a:lstStyle/>
          <a:p>
            <a:pPr>
              <a:spcBef>
                <a:spcPts val="600"/>
              </a:spcBef>
            </a:pPr>
            <a:r>
              <a:rPr lang="ja-JP" altLang="en-US" sz="1800"/>
              <a:t>特徴量重要度</a:t>
            </a:r>
            <a:endParaRPr lang="en-US" altLang="ja-JP" sz="1800" dirty="0"/>
          </a:p>
          <a:p>
            <a:pPr>
              <a:spcBef>
                <a:spcPts val="600"/>
              </a:spcBef>
            </a:pPr>
            <a:r>
              <a:rPr lang="ja-JP" altLang="en-US" sz="1800"/>
              <a:t>（</a:t>
            </a:r>
            <a:r>
              <a:rPr lang="en-US" altLang="ja-JP" sz="1800" dirty="0"/>
              <a:t>PDP</a:t>
            </a:r>
            <a:r>
              <a:rPr lang="ja-JP" altLang="en-US" sz="1800"/>
              <a:t>の表示のための特徴量選択）</a:t>
            </a:r>
            <a:endParaRPr lang="en-US" altLang="ja-JP" sz="1800" dirty="0"/>
          </a:p>
          <a:p>
            <a:pPr>
              <a:spcBef>
                <a:spcPts val="600"/>
              </a:spcBef>
            </a:pPr>
            <a:endParaRPr lang="en-US" altLang="ja-JP" sz="1800" dirty="0"/>
          </a:p>
        </p:txBody>
      </p:sp>
      <p:sp>
        <p:nvSpPr>
          <p:cNvPr id="14" name="正方形/長方形 13">
            <a:extLst>
              <a:ext uri="{FF2B5EF4-FFF2-40B4-BE49-F238E27FC236}">
                <a16:creationId xmlns:a16="http://schemas.microsoft.com/office/drawing/2014/main" id="{7B308735-F710-0C15-5F28-7B40A5ADCECD}"/>
              </a:ext>
            </a:extLst>
          </p:cNvPr>
          <p:cNvSpPr/>
          <p:nvPr/>
        </p:nvSpPr>
        <p:spPr>
          <a:xfrm>
            <a:off x="1297173" y="8383741"/>
            <a:ext cx="3274828" cy="1354217"/>
          </a:xfrm>
          <a:prstGeom prst="rect">
            <a:avLst/>
          </a:prstGeom>
        </p:spPr>
        <p:txBody>
          <a:bodyPr wrap="square">
            <a:spAutoFit/>
          </a:bodyPr>
          <a:lstStyle/>
          <a:p>
            <a:pPr>
              <a:spcBef>
                <a:spcPts val="600"/>
              </a:spcBef>
            </a:pPr>
            <a:r>
              <a:rPr lang="ja-JP" altLang="en-US" sz="1800"/>
              <a:t>選択した特徴量の</a:t>
            </a:r>
            <a:r>
              <a:rPr lang="en-US" altLang="ja-JP" sz="1800" dirty="0"/>
              <a:t>Partial Dependence Plot (PDP)</a:t>
            </a:r>
          </a:p>
          <a:p>
            <a:pPr>
              <a:spcBef>
                <a:spcPts val="600"/>
              </a:spcBef>
            </a:pPr>
            <a:r>
              <a:rPr lang="ja-JP" altLang="en-US" sz="1800"/>
              <a:t>縦軸：予測確率</a:t>
            </a:r>
            <a:endParaRPr lang="en-US" altLang="ja-JP" sz="1800" dirty="0"/>
          </a:p>
          <a:p>
            <a:pPr>
              <a:spcBef>
                <a:spcPts val="600"/>
              </a:spcBef>
            </a:pPr>
            <a:r>
              <a:rPr lang="ja-JP" altLang="en-US" sz="1800"/>
              <a:t>横軸：選択した特徴量</a:t>
            </a:r>
            <a:endParaRPr lang="en-US" altLang="ja-JP" sz="1800" dirty="0"/>
          </a:p>
        </p:txBody>
      </p:sp>
    </p:spTree>
    <p:extLst>
      <p:ext uri="{BB962C8B-B14F-4D97-AF65-F5344CB8AC3E}">
        <p14:creationId xmlns:p14="http://schemas.microsoft.com/office/powerpoint/2010/main" val="2687025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46DDD8-3DFD-75D5-843C-C674100EEA3B}"/>
            </a:ext>
          </a:extLst>
        </p:cNvPr>
        <p:cNvGrpSpPr/>
        <p:nvPr/>
      </p:nvGrpSpPr>
      <p:grpSpPr>
        <a:xfrm>
          <a:off x="0" y="0"/>
          <a:ext cx="0" cy="0"/>
          <a:chOff x="0" y="0"/>
          <a:chExt cx="0" cy="0"/>
        </a:xfrm>
      </p:grpSpPr>
      <p:sp>
        <p:nvSpPr>
          <p:cNvPr id="8" name="正方形/長方形 7">
            <a:extLst>
              <a:ext uri="{FF2B5EF4-FFF2-40B4-BE49-F238E27FC236}">
                <a16:creationId xmlns:a16="http://schemas.microsoft.com/office/drawing/2014/main" id="{4F63C969-E0F9-55A8-A9DC-7B3DDD2D807B}"/>
              </a:ext>
            </a:extLst>
          </p:cNvPr>
          <p:cNvSpPr/>
          <p:nvPr/>
        </p:nvSpPr>
        <p:spPr>
          <a:xfrm>
            <a:off x="576470" y="466691"/>
            <a:ext cx="21794672" cy="923330"/>
          </a:xfrm>
          <a:prstGeom prst="rect">
            <a:avLst/>
          </a:prstGeom>
        </p:spPr>
        <p:txBody>
          <a:bodyPr wrap="square">
            <a:spAutoFit/>
          </a:bodyPr>
          <a:lstStyle/>
          <a:p>
            <a:pPr>
              <a:spcBef>
                <a:spcPts val="1600"/>
              </a:spcBef>
            </a:pPr>
            <a:r>
              <a:rPr lang="ja-JP" altLang="en-US" sz="5400" b="1"/>
              <a:t>目的</a:t>
            </a:r>
            <a:endParaRPr lang="en-US" altLang="ja-JP" sz="5400" b="1" dirty="0"/>
          </a:p>
        </p:txBody>
      </p:sp>
      <p:sp>
        <p:nvSpPr>
          <p:cNvPr id="4" name="正方形/長方形 3">
            <a:extLst>
              <a:ext uri="{FF2B5EF4-FFF2-40B4-BE49-F238E27FC236}">
                <a16:creationId xmlns:a16="http://schemas.microsoft.com/office/drawing/2014/main" id="{05461DD3-37EA-2D14-C64C-FA5AD4FD836D}"/>
              </a:ext>
            </a:extLst>
          </p:cNvPr>
          <p:cNvSpPr/>
          <p:nvPr/>
        </p:nvSpPr>
        <p:spPr>
          <a:xfrm>
            <a:off x="1387213" y="2143341"/>
            <a:ext cx="21609573" cy="2267287"/>
          </a:xfrm>
          <a:prstGeom prst="rect">
            <a:avLst/>
          </a:prstGeom>
        </p:spPr>
        <p:txBody>
          <a:bodyPr wrap="square">
            <a:spAutoFit/>
          </a:bodyPr>
          <a:lstStyle/>
          <a:p>
            <a:pPr>
              <a:spcBef>
                <a:spcPts val="1600"/>
              </a:spcBef>
            </a:pPr>
            <a:r>
              <a:rPr lang="ja-JP" altLang="en-US" sz="3200"/>
              <a:t>適切なデータの品質やモデルの評価を実施し、信頼性の高いモデルを利用することにより、実運用でのリスクを減らし、望ましい推論結果を得る</a:t>
            </a:r>
            <a:endParaRPr lang="en-US" altLang="ja-JP" sz="3200" dirty="0"/>
          </a:p>
          <a:p>
            <a:pPr>
              <a:spcBef>
                <a:spcPts val="1600"/>
              </a:spcBef>
            </a:pPr>
            <a:r>
              <a:rPr lang="ja-JP" altLang="en-US" sz="3200"/>
              <a:t>データとモデルに対する評価や、デプロイの継続的なモニタリングなど、モデルライフサイクルの複数のステージで確認は実施される</a:t>
            </a:r>
            <a:endParaRPr lang="en-US" altLang="ja-JP" sz="3200" dirty="0"/>
          </a:p>
        </p:txBody>
      </p:sp>
      <p:graphicFrame>
        <p:nvGraphicFramePr>
          <p:cNvPr id="2" name="図表 1">
            <a:extLst>
              <a:ext uri="{FF2B5EF4-FFF2-40B4-BE49-F238E27FC236}">
                <a16:creationId xmlns:a16="http://schemas.microsoft.com/office/drawing/2014/main" id="{51C3B382-EE57-37DB-88FB-A008035AD8E2}"/>
              </a:ext>
            </a:extLst>
          </p:cNvPr>
          <p:cNvGraphicFramePr/>
          <p:nvPr>
            <p:extLst>
              <p:ext uri="{D42A27DB-BD31-4B8C-83A1-F6EECF244321}">
                <p14:modId xmlns:p14="http://schemas.microsoft.com/office/powerpoint/2010/main" val="3578901919"/>
              </p:ext>
            </p:extLst>
          </p:nvPr>
        </p:nvGraphicFramePr>
        <p:xfrm>
          <a:off x="5265226" y="6918483"/>
          <a:ext cx="16256000" cy="16957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正方形/長方形 4">
            <a:extLst>
              <a:ext uri="{FF2B5EF4-FFF2-40B4-BE49-F238E27FC236}">
                <a16:creationId xmlns:a16="http://schemas.microsoft.com/office/drawing/2014/main" id="{9F63F68D-BD4F-C745-788C-BBAD8E14CB9A}"/>
              </a:ext>
            </a:extLst>
          </p:cNvPr>
          <p:cNvSpPr/>
          <p:nvPr/>
        </p:nvSpPr>
        <p:spPr>
          <a:xfrm>
            <a:off x="881235" y="7390615"/>
            <a:ext cx="3771435" cy="461665"/>
          </a:xfrm>
          <a:prstGeom prst="rect">
            <a:avLst/>
          </a:prstGeom>
        </p:spPr>
        <p:txBody>
          <a:bodyPr wrap="square">
            <a:spAutoFit/>
          </a:bodyPr>
          <a:lstStyle/>
          <a:p>
            <a:pPr algn="ctr">
              <a:spcBef>
                <a:spcPts val="1600"/>
              </a:spcBef>
            </a:pPr>
            <a:r>
              <a:rPr lang="ja-JP" altLang="en-US" sz="2400" u="sng"/>
              <a:t>モデル作成のプロセス</a:t>
            </a:r>
            <a:endParaRPr lang="en-US" altLang="ja-JP" sz="2400" u="sng" dirty="0"/>
          </a:p>
        </p:txBody>
      </p:sp>
      <p:sp>
        <p:nvSpPr>
          <p:cNvPr id="9" name="四角形吹き出し 8">
            <a:extLst>
              <a:ext uri="{FF2B5EF4-FFF2-40B4-BE49-F238E27FC236}">
                <a16:creationId xmlns:a16="http://schemas.microsoft.com/office/drawing/2014/main" id="{30B783F0-D01E-2B0A-50C3-39066F1CB0A5}"/>
              </a:ext>
            </a:extLst>
          </p:cNvPr>
          <p:cNvSpPr/>
          <p:nvPr/>
        </p:nvSpPr>
        <p:spPr>
          <a:xfrm>
            <a:off x="5032325" y="9656315"/>
            <a:ext cx="4310743" cy="1695753"/>
          </a:xfrm>
          <a:prstGeom prst="wedgeRectCallout">
            <a:avLst>
              <a:gd name="adj1" fmla="val -4554"/>
              <a:gd name="adj2" fmla="val -97833"/>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spcBef>
                <a:spcPts val="1600"/>
              </a:spcBef>
              <a:buFont typeface="Arial" panose="020B0604020202020204" pitchFamily="34" charset="0"/>
              <a:buChar char="•"/>
            </a:pPr>
            <a:r>
              <a:rPr lang="ja-JP" altLang="en-US" sz="2800">
                <a:solidFill>
                  <a:srgbClr val="000000"/>
                </a:solidFill>
              </a:rPr>
              <a:t>データ品質の確認</a:t>
            </a:r>
            <a:endParaRPr lang="en-US" altLang="ja-JP" sz="2800" dirty="0">
              <a:solidFill>
                <a:srgbClr val="000000"/>
              </a:solidFill>
            </a:endParaRPr>
          </a:p>
        </p:txBody>
      </p:sp>
      <p:sp>
        <p:nvSpPr>
          <p:cNvPr id="11" name="四角形吹き出し 10">
            <a:extLst>
              <a:ext uri="{FF2B5EF4-FFF2-40B4-BE49-F238E27FC236}">
                <a16:creationId xmlns:a16="http://schemas.microsoft.com/office/drawing/2014/main" id="{BE6F13B7-A92C-99DD-2D36-78443C212496}"/>
              </a:ext>
            </a:extLst>
          </p:cNvPr>
          <p:cNvSpPr/>
          <p:nvPr/>
        </p:nvSpPr>
        <p:spPr>
          <a:xfrm>
            <a:off x="9637664" y="9656315"/>
            <a:ext cx="4310743" cy="1695753"/>
          </a:xfrm>
          <a:prstGeom prst="wedgeRectCallout">
            <a:avLst>
              <a:gd name="adj1" fmla="val -35632"/>
              <a:gd name="adj2" fmla="val -99087"/>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spcBef>
                <a:spcPts val="1600"/>
              </a:spcBef>
              <a:buFont typeface="Arial" panose="020B0604020202020204" pitchFamily="34" charset="0"/>
              <a:buChar char="•"/>
            </a:pPr>
            <a:r>
              <a:rPr lang="ja-JP" altLang="en-US" sz="2800">
                <a:solidFill>
                  <a:srgbClr val="000000"/>
                </a:solidFill>
              </a:rPr>
              <a:t>学習</a:t>
            </a:r>
            <a:r>
              <a:rPr lang="en-US" altLang="ja-JP" sz="2800" dirty="0">
                <a:solidFill>
                  <a:srgbClr val="000000"/>
                </a:solidFill>
              </a:rPr>
              <a:t>/</a:t>
            </a:r>
            <a:r>
              <a:rPr lang="ja-JP" altLang="en-US" sz="2800">
                <a:solidFill>
                  <a:srgbClr val="000000"/>
                </a:solidFill>
              </a:rPr>
              <a:t>テストの分割確認</a:t>
            </a:r>
            <a:endParaRPr lang="en-US" altLang="ja-JP" sz="2800" dirty="0">
              <a:solidFill>
                <a:srgbClr val="000000"/>
              </a:solidFill>
            </a:endParaRPr>
          </a:p>
        </p:txBody>
      </p:sp>
      <p:sp>
        <p:nvSpPr>
          <p:cNvPr id="12" name="四角形吹き出し 11">
            <a:extLst>
              <a:ext uri="{FF2B5EF4-FFF2-40B4-BE49-F238E27FC236}">
                <a16:creationId xmlns:a16="http://schemas.microsoft.com/office/drawing/2014/main" id="{FFDA24C6-ADCB-9BDD-133F-0C4CF0183976}"/>
              </a:ext>
            </a:extLst>
          </p:cNvPr>
          <p:cNvSpPr/>
          <p:nvPr/>
        </p:nvSpPr>
        <p:spPr>
          <a:xfrm>
            <a:off x="14243003" y="9656315"/>
            <a:ext cx="4310743" cy="1695753"/>
          </a:xfrm>
          <a:prstGeom prst="wedgeRectCallout">
            <a:avLst>
              <a:gd name="adj1" fmla="val -5541"/>
              <a:gd name="adj2" fmla="val -104103"/>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spcBef>
                <a:spcPts val="1600"/>
              </a:spcBef>
              <a:buFont typeface="Arial" panose="020B0604020202020204" pitchFamily="34" charset="0"/>
              <a:buChar char="•"/>
            </a:pPr>
            <a:r>
              <a:rPr lang="ja-JP" altLang="en-US" sz="2800">
                <a:solidFill>
                  <a:srgbClr val="000000"/>
                </a:solidFill>
              </a:rPr>
              <a:t>モデル評価</a:t>
            </a:r>
            <a:endParaRPr lang="en-US" altLang="ja-JP" sz="2800" dirty="0">
              <a:solidFill>
                <a:srgbClr val="000000"/>
              </a:solidFill>
            </a:endParaRPr>
          </a:p>
          <a:p>
            <a:pPr marL="457200" indent="-457200">
              <a:spcBef>
                <a:spcPts val="1600"/>
              </a:spcBef>
              <a:buFont typeface="Arial" panose="020B0604020202020204" pitchFamily="34" charset="0"/>
              <a:buChar char="•"/>
            </a:pPr>
            <a:r>
              <a:rPr lang="ja-JP" altLang="en-US" sz="2800">
                <a:solidFill>
                  <a:srgbClr val="000000"/>
                </a:solidFill>
              </a:rPr>
              <a:t>モデル比較</a:t>
            </a:r>
            <a:endParaRPr lang="en-US" altLang="ja-JP" sz="2800" dirty="0">
              <a:solidFill>
                <a:srgbClr val="000000"/>
              </a:solidFill>
            </a:endParaRPr>
          </a:p>
        </p:txBody>
      </p:sp>
      <p:sp>
        <p:nvSpPr>
          <p:cNvPr id="13" name="正方形/長方形 12">
            <a:extLst>
              <a:ext uri="{FF2B5EF4-FFF2-40B4-BE49-F238E27FC236}">
                <a16:creationId xmlns:a16="http://schemas.microsoft.com/office/drawing/2014/main" id="{B485C578-F33D-A674-2395-072523EF7E6D}"/>
              </a:ext>
            </a:extLst>
          </p:cNvPr>
          <p:cNvSpPr/>
          <p:nvPr/>
        </p:nvSpPr>
        <p:spPr>
          <a:xfrm>
            <a:off x="881234" y="10268340"/>
            <a:ext cx="3771435" cy="461665"/>
          </a:xfrm>
          <a:prstGeom prst="rect">
            <a:avLst/>
          </a:prstGeom>
        </p:spPr>
        <p:txBody>
          <a:bodyPr wrap="square">
            <a:spAutoFit/>
          </a:bodyPr>
          <a:lstStyle/>
          <a:p>
            <a:pPr algn="ctr">
              <a:spcBef>
                <a:spcPts val="1600"/>
              </a:spcBef>
            </a:pPr>
            <a:r>
              <a:rPr lang="ja-JP" altLang="en-US" sz="2400" u="sng"/>
              <a:t>モデル品質の評価</a:t>
            </a:r>
            <a:endParaRPr lang="en-US" altLang="ja-JP" sz="2400" u="sng" dirty="0"/>
          </a:p>
        </p:txBody>
      </p:sp>
      <p:sp>
        <p:nvSpPr>
          <p:cNvPr id="14" name="四角形吹き出し 13">
            <a:extLst>
              <a:ext uri="{FF2B5EF4-FFF2-40B4-BE49-F238E27FC236}">
                <a16:creationId xmlns:a16="http://schemas.microsoft.com/office/drawing/2014/main" id="{A730E995-EBB2-B880-0AAB-1D705588757C}"/>
              </a:ext>
            </a:extLst>
          </p:cNvPr>
          <p:cNvSpPr/>
          <p:nvPr/>
        </p:nvSpPr>
        <p:spPr>
          <a:xfrm>
            <a:off x="18848342" y="9656315"/>
            <a:ext cx="4310743" cy="1695753"/>
          </a:xfrm>
          <a:prstGeom prst="wedgeRectCallout">
            <a:avLst>
              <a:gd name="adj1" fmla="val -35139"/>
              <a:gd name="adj2" fmla="val -104103"/>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spcBef>
                <a:spcPts val="1600"/>
              </a:spcBef>
              <a:buFont typeface="Arial" panose="020B0604020202020204" pitchFamily="34" charset="0"/>
              <a:buChar char="•"/>
            </a:pPr>
            <a:r>
              <a:rPr lang="ja-JP" altLang="en-US" sz="2800">
                <a:solidFill>
                  <a:srgbClr val="000000"/>
                </a:solidFill>
              </a:rPr>
              <a:t>モニタリング</a:t>
            </a:r>
            <a:endParaRPr lang="en-US" altLang="ja-JP" sz="2800" dirty="0">
              <a:solidFill>
                <a:srgbClr val="000000"/>
              </a:solidFill>
            </a:endParaRPr>
          </a:p>
        </p:txBody>
      </p:sp>
    </p:spTree>
    <p:extLst>
      <p:ext uri="{BB962C8B-B14F-4D97-AF65-F5344CB8AC3E}">
        <p14:creationId xmlns:p14="http://schemas.microsoft.com/office/powerpoint/2010/main" val="251464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B301A-A716-8DBB-D49B-723FF6E6DDAC}"/>
            </a:ext>
          </a:extLst>
        </p:cNvPr>
        <p:cNvGrpSpPr/>
        <p:nvPr/>
      </p:nvGrpSpPr>
      <p:grpSpPr>
        <a:xfrm>
          <a:off x="0" y="0"/>
          <a:ext cx="0" cy="0"/>
          <a:chOff x="0" y="0"/>
          <a:chExt cx="0" cy="0"/>
        </a:xfrm>
      </p:grpSpPr>
      <p:sp>
        <p:nvSpPr>
          <p:cNvPr id="8" name="正方形/長方形 7">
            <a:extLst>
              <a:ext uri="{FF2B5EF4-FFF2-40B4-BE49-F238E27FC236}">
                <a16:creationId xmlns:a16="http://schemas.microsoft.com/office/drawing/2014/main" id="{CC962207-0098-3055-FAFD-788A7EF901FF}"/>
              </a:ext>
            </a:extLst>
          </p:cNvPr>
          <p:cNvSpPr/>
          <p:nvPr/>
        </p:nvSpPr>
        <p:spPr>
          <a:xfrm>
            <a:off x="576470" y="466691"/>
            <a:ext cx="21794672" cy="923330"/>
          </a:xfrm>
          <a:prstGeom prst="rect">
            <a:avLst/>
          </a:prstGeom>
        </p:spPr>
        <p:txBody>
          <a:bodyPr wrap="square">
            <a:spAutoFit/>
          </a:bodyPr>
          <a:lstStyle/>
          <a:p>
            <a:pPr>
              <a:spcBef>
                <a:spcPts val="1600"/>
              </a:spcBef>
            </a:pPr>
            <a:r>
              <a:rPr lang="en-US" altLang="ja-JP" sz="5400" b="1" dirty="0"/>
              <a:t>Size Dependency</a:t>
            </a:r>
          </a:p>
        </p:txBody>
      </p:sp>
      <p:sp>
        <p:nvSpPr>
          <p:cNvPr id="4" name="正方形/長方形 3">
            <a:extLst>
              <a:ext uri="{FF2B5EF4-FFF2-40B4-BE49-F238E27FC236}">
                <a16:creationId xmlns:a16="http://schemas.microsoft.com/office/drawing/2014/main" id="{BD2F74D5-0E6D-DE9A-E7B6-EFB98EDA5AAE}"/>
              </a:ext>
            </a:extLst>
          </p:cNvPr>
          <p:cNvSpPr/>
          <p:nvPr/>
        </p:nvSpPr>
        <p:spPr>
          <a:xfrm>
            <a:off x="1289844" y="5476176"/>
            <a:ext cx="3274828" cy="1354217"/>
          </a:xfrm>
          <a:prstGeom prst="rect">
            <a:avLst/>
          </a:prstGeom>
        </p:spPr>
        <p:txBody>
          <a:bodyPr wrap="square">
            <a:spAutoFit/>
          </a:bodyPr>
          <a:lstStyle/>
          <a:p>
            <a:pPr>
              <a:spcBef>
                <a:spcPts val="600"/>
              </a:spcBef>
            </a:pPr>
            <a:r>
              <a:rPr lang="ja-JP" altLang="en-US" sz="1800"/>
              <a:t>学習データのサイズを変化させた場合の予測精度の変化</a:t>
            </a:r>
            <a:endParaRPr lang="en-US" altLang="ja-JP" sz="1800" dirty="0"/>
          </a:p>
          <a:p>
            <a:pPr>
              <a:spcBef>
                <a:spcPts val="600"/>
              </a:spcBef>
            </a:pPr>
            <a:r>
              <a:rPr lang="ja-JP" altLang="en-US" sz="1800"/>
              <a:t>縦軸：予測精度（</a:t>
            </a:r>
            <a:r>
              <a:rPr lang="en-US" altLang="ja-JP" sz="1800" dirty="0"/>
              <a:t>Scorer</a:t>
            </a:r>
            <a:r>
              <a:rPr lang="ja-JP" altLang="en-US" sz="1800"/>
              <a:t>）</a:t>
            </a:r>
            <a:endParaRPr lang="en-US" altLang="ja-JP" sz="1800" dirty="0"/>
          </a:p>
          <a:p>
            <a:pPr>
              <a:spcBef>
                <a:spcPts val="600"/>
              </a:spcBef>
            </a:pPr>
            <a:r>
              <a:rPr lang="ja-JP" altLang="en-US" sz="1800"/>
              <a:t>横軸：学習データのサイズ</a:t>
            </a:r>
            <a:endParaRPr lang="en-US" altLang="ja-JP" sz="1800" dirty="0"/>
          </a:p>
        </p:txBody>
      </p:sp>
      <p:sp>
        <p:nvSpPr>
          <p:cNvPr id="3" name="正方形/長方形 2">
            <a:extLst>
              <a:ext uri="{FF2B5EF4-FFF2-40B4-BE49-F238E27FC236}">
                <a16:creationId xmlns:a16="http://schemas.microsoft.com/office/drawing/2014/main" id="{B3317EDD-13BD-3015-3DA1-DDFA3F8CEF87}"/>
              </a:ext>
            </a:extLst>
          </p:cNvPr>
          <p:cNvSpPr/>
          <p:nvPr/>
        </p:nvSpPr>
        <p:spPr>
          <a:xfrm>
            <a:off x="131930" y="13264667"/>
            <a:ext cx="16837633" cy="338554"/>
          </a:xfrm>
          <a:prstGeom prst="rect">
            <a:avLst/>
          </a:prstGeom>
        </p:spPr>
        <p:txBody>
          <a:bodyPr wrap="square">
            <a:spAutoFit/>
          </a:bodyPr>
          <a:lstStyle/>
          <a:p>
            <a:pPr>
              <a:spcBef>
                <a:spcPts val="1600"/>
              </a:spcBef>
            </a:pPr>
            <a:r>
              <a:rPr lang="en-US" altLang="ja-JP" sz="1600" dirty="0"/>
              <a:t>Document : </a:t>
            </a:r>
            <a:r>
              <a:rPr lang="en-US" altLang="ja-JP" sz="1600" dirty="0">
                <a:hlinkClick r:id="rId3"/>
              </a:rPr>
              <a:t>https://docs.h2o.ai/wave-apps/h2o-model-validation/guide/tests/supported-validation-tests/size-dependency/size-dependency</a:t>
            </a:r>
            <a:endParaRPr lang="en-US" altLang="ja-JP" sz="1600" dirty="0"/>
          </a:p>
        </p:txBody>
      </p:sp>
      <p:sp>
        <p:nvSpPr>
          <p:cNvPr id="6" name="正方形/長方形 5">
            <a:extLst>
              <a:ext uri="{FF2B5EF4-FFF2-40B4-BE49-F238E27FC236}">
                <a16:creationId xmlns:a16="http://schemas.microsoft.com/office/drawing/2014/main" id="{E0578BB6-B640-4D4B-248C-FE76F53D94CD}"/>
              </a:ext>
            </a:extLst>
          </p:cNvPr>
          <p:cNvSpPr/>
          <p:nvPr/>
        </p:nvSpPr>
        <p:spPr>
          <a:xfrm>
            <a:off x="1641875" y="1794700"/>
            <a:ext cx="21430776" cy="523220"/>
          </a:xfrm>
          <a:prstGeom prst="rect">
            <a:avLst/>
          </a:prstGeom>
        </p:spPr>
        <p:txBody>
          <a:bodyPr wrap="square">
            <a:spAutoFit/>
          </a:bodyPr>
          <a:lstStyle/>
          <a:p>
            <a:pPr>
              <a:spcBef>
                <a:spcPts val="400"/>
              </a:spcBef>
            </a:pPr>
            <a:r>
              <a:rPr lang="ja-JP" altLang="en-US" sz="2800"/>
              <a:t>学習データのサイズを変化させモデルを作成した時、そのモデルの検証とテストデータにおける予測精度を比較</a:t>
            </a:r>
            <a:endParaRPr lang="en-US" altLang="ja-JP" sz="2800" dirty="0"/>
          </a:p>
        </p:txBody>
      </p:sp>
      <p:sp>
        <p:nvSpPr>
          <p:cNvPr id="12" name="正方形/長方形 11">
            <a:extLst>
              <a:ext uri="{FF2B5EF4-FFF2-40B4-BE49-F238E27FC236}">
                <a16:creationId xmlns:a16="http://schemas.microsoft.com/office/drawing/2014/main" id="{B57D1536-2293-C853-FF03-CE17F41585A9}"/>
              </a:ext>
            </a:extLst>
          </p:cNvPr>
          <p:cNvSpPr/>
          <p:nvPr/>
        </p:nvSpPr>
        <p:spPr>
          <a:xfrm>
            <a:off x="19819328" y="5476176"/>
            <a:ext cx="3274828" cy="1000274"/>
          </a:xfrm>
          <a:prstGeom prst="rect">
            <a:avLst/>
          </a:prstGeom>
        </p:spPr>
        <p:txBody>
          <a:bodyPr wrap="square">
            <a:spAutoFit/>
          </a:bodyPr>
          <a:lstStyle/>
          <a:p>
            <a:pPr>
              <a:spcBef>
                <a:spcPts val="600"/>
              </a:spcBef>
            </a:pPr>
            <a:r>
              <a:rPr lang="ja-JP" altLang="en-US" sz="1800"/>
              <a:t>各サイズのモデルの特徴量重要度</a:t>
            </a:r>
            <a:endParaRPr lang="en-US" altLang="ja-JP" sz="1800" dirty="0"/>
          </a:p>
          <a:p>
            <a:pPr>
              <a:spcBef>
                <a:spcPts val="600"/>
              </a:spcBef>
            </a:pPr>
            <a:endParaRPr lang="en-US" altLang="ja-JP" sz="1800" dirty="0"/>
          </a:p>
        </p:txBody>
      </p:sp>
      <p:pic>
        <p:nvPicPr>
          <p:cNvPr id="2" name="図 1">
            <a:extLst>
              <a:ext uri="{FF2B5EF4-FFF2-40B4-BE49-F238E27FC236}">
                <a16:creationId xmlns:a16="http://schemas.microsoft.com/office/drawing/2014/main" id="{D7DE7A2F-C1DC-0096-1183-41FBB0F21D1D}"/>
              </a:ext>
            </a:extLst>
          </p:cNvPr>
          <p:cNvPicPr>
            <a:picLocks noChangeAspect="1"/>
          </p:cNvPicPr>
          <p:nvPr/>
        </p:nvPicPr>
        <p:blipFill>
          <a:blip r:embed="rId4"/>
          <a:stretch>
            <a:fillRect/>
          </a:stretch>
        </p:blipFill>
        <p:spPr>
          <a:xfrm>
            <a:off x="4770871" y="3812951"/>
            <a:ext cx="14423809" cy="6978526"/>
          </a:xfrm>
          <a:prstGeom prst="rect">
            <a:avLst/>
          </a:prstGeom>
        </p:spPr>
      </p:pic>
      <p:sp>
        <p:nvSpPr>
          <p:cNvPr id="5" name="正方形/長方形 4">
            <a:extLst>
              <a:ext uri="{FF2B5EF4-FFF2-40B4-BE49-F238E27FC236}">
                <a16:creationId xmlns:a16="http://schemas.microsoft.com/office/drawing/2014/main" id="{C22A2A79-F087-961F-BFB7-312494A78BF7}"/>
              </a:ext>
            </a:extLst>
          </p:cNvPr>
          <p:cNvSpPr/>
          <p:nvPr/>
        </p:nvSpPr>
        <p:spPr>
          <a:xfrm>
            <a:off x="4770871" y="3271586"/>
            <a:ext cx="13288529" cy="400110"/>
          </a:xfrm>
          <a:prstGeom prst="rect">
            <a:avLst/>
          </a:prstGeom>
        </p:spPr>
        <p:txBody>
          <a:bodyPr wrap="square">
            <a:spAutoFit/>
          </a:bodyPr>
          <a:lstStyle/>
          <a:p>
            <a:pPr marL="285750" indent="-285750">
              <a:spcBef>
                <a:spcPts val="600"/>
              </a:spcBef>
              <a:buFont typeface="Arial" panose="020B0604020202020204" pitchFamily="34" charset="0"/>
              <a:buChar char="•"/>
            </a:pPr>
            <a:r>
              <a:rPr lang="en-US" altLang="ja-JP" sz="2000" dirty="0"/>
              <a:t>5</a:t>
            </a:r>
            <a:r>
              <a:rPr lang="ja-JP" altLang="en-US" sz="2000"/>
              <a:t>つのデータサイズで検証を実施</a:t>
            </a:r>
            <a:endParaRPr lang="en-US" altLang="ja-JP" sz="2000" dirty="0"/>
          </a:p>
        </p:txBody>
      </p:sp>
    </p:spTree>
    <p:extLst>
      <p:ext uri="{BB962C8B-B14F-4D97-AF65-F5344CB8AC3E}">
        <p14:creationId xmlns:p14="http://schemas.microsoft.com/office/powerpoint/2010/main" val="33627635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E1D02F-A389-ED05-8D57-EDD0AF119665}"/>
            </a:ext>
          </a:extLst>
        </p:cNvPr>
        <p:cNvGrpSpPr/>
        <p:nvPr/>
      </p:nvGrpSpPr>
      <p:grpSpPr>
        <a:xfrm>
          <a:off x="0" y="0"/>
          <a:ext cx="0" cy="0"/>
          <a:chOff x="0" y="0"/>
          <a:chExt cx="0" cy="0"/>
        </a:xfrm>
      </p:grpSpPr>
      <p:sp>
        <p:nvSpPr>
          <p:cNvPr id="8" name="正方形/長方形 7">
            <a:extLst>
              <a:ext uri="{FF2B5EF4-FFF2-40B4-BE49-F238E27FC236}">
                <a16:creationId xmlns:a16="http://schemas.microsoft.com/office/drawing/2014/main" id="{D1AB8B1D-5860-A652-0BB7-DD19331DA16D}"/>
              </a:ext>
            </a:extLst>
          </p:cNvPr>
          <p:cNvSpPr/>
          <p:nvPr/>
        </p:nvSpPr>
        <p:spPr>
          <a:xfrm>
            <a:off x="576470" y="466691"/>
            <a:ext cx="21794672" cy="923330"/>
          </a:xfrm>
          <a:prstGeom prst="rect">
            <a:avLst/>
          </a:prstGeom>
        </p:spPr>
        <p:txBody>
          <a:bodyPr wrap="square">
            <a:spAutoFit/>
          </a:bodyPr>
          <a:lstStyle/>
          <a:p>
            <a:pPr>
              <a:spcBef>
                <a:spcPts val="1600"/>
              </a:spcBef>
            </a:pPr>
            <a:r>
              <a:rPr lang="en-US" altLang="ja-JP" sz="5400" b="1" dirty="0" err="1"/>
              <a:t>Backtesting</a:t>
            </a:r>
            <a:endParaRPr lang="en-US" altLang="ja-JP" sz="5400" b="1" dirty="0"/>
          </a:p>
        </p:txBody>
      </p:sp>
      <p:sp>
        <p:nvSpPr>
          <p:cNvPr id="4" name="正方形/長方形 3">
            <a:extLst>
              <a:ext uri="{FF2B5EF4-FFF2-40B4-BE49-F238E27FC236}">
                <a16:creationId xmlns:a16="http://schemas.microsoft.com/office/drawing/2014/main" id="{56917B78-BAEB-B0C7-F9C9-271A414DD852}"/>
              </a:ext>
            </a:extLst>
          </p:cNvPr>
          <p:cNvSpPr/>
          <p:nvPr/>
        </p:nvSpPr>
        <p:spPr>
          <a:xfrm>
            <a:off x="1289844" y="5365522"/>
            <a:ext cx="3274828" cy="1354217"/>
          </a:xfrm>
          <a:prstGeom prst="rect">
            <a:avLst/>
          </a:prstGeom>
        </p:spPr>
        <p:txBody>
          <a:bodyPr wrap="square">
            <a:spAutoFit/>
          </a:bodyPr>
          <a:lstStyle/>
          <a:p>
            <a:pPr>
              <a:spcBef>
                <a:spcPts val="600"/>
              </a:spcBef>
            </a:pPr>
            <a:r>
              <a:rPr lang="ja-JP" altLang="en-US" sz="1800"/>
              <a:t>各期間における検証とテストデータにおける予測精度</a:t>
            </a:r>
            <a:endParaRPr lang="en-US" altLang="ja-JP" sz="1800" dirty="0"/>
          </a:p>
          <a:p>
            <a:pPr>
              <a:spcBef>
                <a:spcPts val="600"/>
              </a:spcBef>
            </a:pPr>
            <a:r>
              <a:rPr lang="ja-JP" altLang="en-US" sz="1800"/>
              <a:t>縦軸：予測精度（</a:t>
            </a:r>
            <a:r>
              <a:rPr lang="en-US" altLang="ja-JP" sz="1800" dirty="0"/>
              <a:t>Scorer</a:t>
            </a:r>
            <a:r>
              <a:rPr lang="ja-JP" altLang="en-US" sz="1800"/>
              <a:t>）</a:t>
            </a:r>
            <a:endParaRPr lang="en-US" altLang="ja-JP" sz="1800" dirty="0"/>
          </a:p>
          <a:p>
            <a:pPr>
              <a:spcBef>
                <a:spcPts val="600"/>
              </a:spcBef>
            </a:pPr>
            <a:r>
              <a:rPr lang="ja-JP" altLang="en-US" sz="1800"/>
              <a:t>横軸：検証の実施期間</a:t>
            </a:r>
            <a:endParaRPr lang="en-US" altLang="ja-JP" sz="1800" dirty="0"/>
          </a:p>
        </p:txBody>
      </p:sp>
      <p:sp>
        <p:nvSpPr>
          <p:cNvPr id="3" name="正方形/長方形 2">
            <a:extLst>
              <a:ext uri="{FF2B5EF4-FFF2-40B4-BE49-F238E27FC236}">
                <a16:creationId xmlns:a16="http://schemas.microsoft.com/office/drawing/2014/main" id="{43A84FAD-F2C7-F733-B9F3-1C6E6A5863AE}"/>
              </a:ext>
            </a:extLst>
          </p:cNvPr>
          <p:cNvSpPr/>
          <p:nvPr/>
        </p:nvSpPr>
        <p:spPr>
          <a:xfrm>
            <a:off x="131930" y="13264667"/>
            <a:ext cx="16837633" cy="338554"/>
          </a:xfrm>
          <a:prstGeom prst="rect">
            <a:avLst/>
          </a:prstGeom>
        </p:spPr>
        <p:txBody>
          <a:bodyPr wrap="square">
            <a:spAutoFit/>
          </a:bodyPr>
          <a:lstStyle/>
          <a:p>
            <a:pPr>
              <a:spcBef>
                <a:spcPts val="1600"/>
              </a:spcBef>
            </a:pPr>
            <a:r>
              <a:rPr lang="en-US" altLang="ja-JP" sz="1600" dirty="0"/>
              <a:t>Document : </a:t>
            </a:r>
            <a:r>
              <a:rPr lang="en-US" altLang="ja-JP" sz="1600" dirty="0">
                <a:hlinkClick r:id="rId3"/>
              </a:rPr>
              <a:t>https://docs.h2o.ai/wave-apps/h2o-model-validation/guide/tests/supported-validation-tests/backtesting/backtesting</a:t>
            </a:r>
            <a:endParaRPr lang="en-US" altLang="ja-JP" sz="1600" dirty="0"/>
          </a:p>
        </p:txBody>
      </p:sp>
      <p:sp>
        <p:nvSpPr>
          <p:cNvPr id="6" name="正方形/長方形 5">
            <a:extLst>
              <a:ext uri="{FF2B5EF4-FFF2-40B4-BE49-F238E27FC236}">
                <a16:creationId xmlns:a16="http://schemas.microsoft.com/office/drawing/2014/main" id="{5EF96563-FC45-7036-43E9-DC54889C75A7}"/>
              </a:ext>
            </a:extLst>
          </p:cNvPr>
          <p:cNvSpPr/>
          <p:nvPr/>
        </p:nvSpPr>
        <p:spPr>
          <a:xfrm>
            <a:off x="1641875" y="1794700"/>
            <a:ext cx="21430776" cy="523220"/>
          </a:xfrm>
          <a:prstGeom prst="rect">
            <a:avLst/>
          </a:prstGeom>
        </p:spPr>
        <p:txBody>
          <a:bodyPr wrap="square">
            <a:spAutoFit/>
          </a:bodyPr>
          <a:lstStyle/>
          <a:p>
            <a:pPr>
              <a:spcBef>
                <a:spcPts val="400"/>
              </a:spcBef>
            </a:pPr>
            <a:r>
              <a:rPr lang="ja-JP" altLang="en-US" sz="2800"/>
              <a:t>モデルの異なった時間枠データ（過去の複数期間を学習、テストデータとする）に対する頑健性の検証</a:t>
            </a:r>
            <a:endParaRPr lang="en-US" altLang="ja-JP" sz="2800" dirty="0"/>
          </a:p>
        </p:txBody>
      </p:sp>
      <p:sp>
        <p:nvSpPr>
          <p:cNvPr id="12" name="正方形/長方形 11">
            <a:extLst>
              <a:ext uri="{FF2B5EF4-FFF2-40B4-BE49-F238E27FC236}">
                <a16:creationId xmlns:a16="http://schemas.microsoft.com/office/drawing/2014/main" id="{F8946FBC-6A85-E87C-7C68-7A3DC23E6B42}"/>
              </a:ext>
            </a:extLst>
          </p:cNvPr>
          <p:cNvSpPr/>
          <p:nvPr/>
        </p:nvSpPr>
        <p:spPr>
          <a:xfrm>
            <a:off x="19632289" y="5954156"/>
            <a:ext cx="3622563" cy="723275"/>
          </a:xfrm>
          <a:prstGeom prst="rect">
            <a:avLst/>
          </a:prstGeom>
        </p:spPr>
        <p:txBody>
          <a:bodyPr wrap="square">
            <a:spAutoFit/>
          </a:bodyPr>
          <a:lstStyle/>
          <a:p>
            <a:pPr>
              <a:spcBef>
                <a:spcPts val="600"/>
              </a:spcBef>
            </a:pPr>
            <a:r>
              <a:rPr lang="ja-JP" altLang="en-US" sz="1800"/>
              <a:t>各期間のモデルの特徴量重要度</a:t>
            </a:r>
            <a:endParaRPr lang="en-US" altLang="ja-JP" sz="1800" dirty="0"/>
          </a:p>
          <a:p>
            <a:pPr>
              <a:spcBef>
                <a:spcPts val="600"/>
              </a:spcBef>
            </a:pPr>
            <a:endParaRPr lang="en-US" altLang="ja-JP" sz="1800" dirty="0"/>
          </a:p>
        </p:txBody>
      </p:sp>
      <p:pic>
        <p:nvPicPr>
          <p:cNvPr id="5" name="図 4">
            <a:extLst>
              <a:ext uri="{FF2B5EF4-FFF2-40B4-BE49-F238E27FC236}">
                <a16:creationId xmlns:a16="http://schemas.microsoft.com/office/drawing/2014/main" id="{306C25FF-3DA5-D327-3800-AD399AB04187}"/>
              </a:ext>
            </a:extLst>
          </p:cNvPr>
          <p:cNvPicPr>
            <a:picLocks noChangeAspect="1"/>
          </p:cNvPicPr>
          <p:nvPr/>
        </p:nvPicPr>
        <p:blipFill>
          <a:blip r:embed="rId4"/>
          <a:stretch>
            <a:fillRect/>
          </a:stretch>
        </p:blipFill>
        <p:spPr>
          <a:xfrm>
            <a:off x="4884574" y="3633555"/>
            <a:ext cx="14323903" cy="8358472"/>
          </a:xfrm>
          <a:prstGeom prst="rect">
            <a:avLst/>
          </a:prstGeom>
        </p:spPr>
      </p:pic>
      <p:sp>
        <p:nvSpPr>
          <p:cNvPr id="7" name="正方形/長方形 6">
            <a:extLst>
              <a:ext uri="{FF2B5EF4-FFF2-40B4-BE49-F238E27FC236}">
                <a16:creationId xmlns:a16="http://schemas.microsoft.com/office/drawing/2014/main" id="{326BE77E-BCE5-D03E-5AF6-9629AF8DCE55}"/>
              </a:ext>
            </a:extLst>
          </p:cNvPr>
          <p:cNvSpPr/>
          <p:nvPr/>
        </p:nvSpPr>
        <p:spPr>
          <a:xfrm>
            <a:off x="1289844" y="9070345"/>
            <a:ext cx="3274828" cy="1708160"/>
          </a:xfrm>
          <a:prstGeom prst="rect">
            <a:avLst/>
          </a:prstGeom>
        </p:spPr>
        <p:txBody>
          <a:bodyPr wrap="square">
            <a:spAutoFit/>
          </a:bodyPr>
          <a:lstStyle/>
          <a:p>
            <a:pPr>
              <a:spcBef>
                <a:spcPts val="600"/>
              </a:spcBef>
            </a:pPr>
            <a:r>
              <a:rPr lang="ja-JP" altLang="en-US" sz="1800"/>
              <a:t>各期間における学習とテストデータに対する予測値の分布</a:t>
            </a:r>
            <a:endParaRPr lang="en-US" altLang="ja-JP" sz="1800" dirty="0"/>
          </a:p>
          <a:p>
            <a:pPr>
              <a:spcBef>
                <a:spcPts val="600"/>
              </a:spcBef>
            </a:pPr>
            <a:r>
              <a:rPr lang="ja-JP" altLang="en-US" sz="1800"/>
              <a:t>縦軸：予測値</a:t>
            </a:r>
            <a:endParaRPr lang="en-US" altLang="ja-JP" sz="1800" dirty="0"/>
          </a:p>
          <a:p>
            <a:pPr>
              <a:spcBef>
                <a:spcPts val="600"/>
              </a:spcBef>
            </a:pPr>
            <a:r>
              <a:rPr lang="ja-JP" altLang="en-US" sz="1800"/>
              <a:t>横軸：検証の実施期間</a:t>
            </a:r>
            <a:endParaRPr lang="en-US" altLang="ja-JP" sz="1800" dirty="0"/>
          </a:p>
          <a:p>
            <a:pPr>
              <a:spcBef>
                <a:spcPts val="600"/>
              </a:spcBef>
            </a:pPr>
            <a:endParaRPr lang="en-US" altLang="ja-JP" sz="1800" dirty="0"/>
          </a:p>
        </p:txBody>
      </p:sp>
      <p:sp>
        <p:nvSpPr>
          <p:cNvPr id="2" name="正方形/長方形 1">
            <a:extLst>
              <a:ext uri="{FF2B5EF4-FFF2-40B4-BE49-F238E27FC236}">
                <a16:creationId xmlns:a16="http://schemas.microsoft.com/office/drawing/2014/main" id="{A5170B31-72CD-1D86-481F-02CB30F906FE}"/>
              </a:ext>
            </a:extLst>
          </p:cNvPr>
          <p:cNvSpPr/>
          <p:nvPr/>
        </p:nvSpPr>
        <p:spPr>
          <a:xfrm>
            <a:off x="4884574" y="3132776"/>
            <a:ext cx="13288529" cy="400110"/>
          </a:xfrm>
          <a:prstGeom prst="rect">
            <a:avLst/>
          </a:prstGeom>
        </p:spPr>
        <p:txBody>
          <a:bodyPr wrap="square">
            <a:spAutoFit/>
          </a:bodyPr>
          <a:lstStyle/>
          <a:p>
            <a:pPr marL="285750" indent="-285750">
              <a:spcBef>
                <a:spcPts val="600"/>
              </a:spcBef>
              <a:buFont typeface="Arial" panose="020B0604020202020204" pitchFamily="34" charset="0"/>
              <a:buChar char="•"/>
            </a:pPr>
            <a:r>
              <a:rPr lang="ja-JP" altLang="en-US" sz="2000"/>
              <a:t>過去の</a:t>
            </a:r>
            <a:r>
              <a:rPr lang="en-US" altLang="ja-JP" sz="2000" dirty="0"/>
              <a:t>4</a:t>
            </a:r>
            <a:r>
              <a:rPr lang="ja-JP" altLang="en-US" sz="2000"/>
              <a:t>期間で検証を実施</a:t>
            </a:r>
            <a:endParaRPr lang="en-US" altLang="ja-JP" sz="2000" dirty="0"/>
          </a:p>
        </p:txBody>
      </p:sp>
    </p:spTree>
    <p:extLst>
      <p:ext uri="{BB962C8B-B14F-4D97-AF65-F5344CB8AC3E}">
        <p14:creationId xmlns:p14="http://schemas.microsoft.com/office/powerpoint/2010/main" val="2798251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D391F01B-8523-4522-F431-84AE2687B394}"/>
              </a:ext>
            </a:extLst>
          </p:cNvPr>
          <p:cNvSpPr/>
          <p:nvPr/>
        </p:nvSpPr>
        <p:spPr>
          <a:xfrm>
            <a:off x="2385990" y="1475102"/>
            <a:ext cx="16196822" cy="1569660"/>
          </a:xfrm>
          <a:prstGeom prst="rect">
            <a:avLst/>
          </a:prstGeom>
        </p:spPr>
        <p:txBody>
          <a:bodyPr wrap="square">
            <a:spAutoFit/>
          </a:bodyPr>
          <a:lstStyle/>
          <a:p>
            <a:pPr>
              <a:spcBef>
                <a:spcPts val="1600"/>
              </a:spcBef>
            </a:pPr>
            <a:r>
              <a:rPr lang="en-US" altLang="ja-JP" sz="9600" b="1" dirty="0">
                <a:solidFill>
                  <a:srgbClr val="FF0000"/>
                </a:solidFill>
                <a:latin typeface="+mj-lt"/>
              </a:rPr>
              <a:t>Memo</a:t>
            </a:r>
          </a:p>
        </p:txBody>
      </p:sp>
    </p:spTree>
    <p:extLst>
      <p:ext uri="{BB962C8B-B14F-4D97-AF65-F5344CB8AC3E}">
        <p14:creationId xmlns:p14="http://schemas.microsoft.com/office/powerpoint/2010/main" val="27550312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5E64493-2C8D-4595-BDB4-23BFA60D6D8D}"/>
            </a:ext>
          </a:extLst>
        </p:cNvPr>
        <p:cNvGrpSpPr/>
        <p:nvPr/>
      </p:nvGrpSpPr>
      <p:grpSpPr>
        <a:xfrm>
          <a:off x="0" y="0"/>
          <a:ext cx="0" cy="0"/>
          <a:chOff x="0" y="0"/>
          <a:chExt cx="0" cy="0"/>
        </a:xfrm>
      </p:grpSpPr>
      <p:sp>
        <p:nvSpPr>
          <p:cNvPr id="8" name="正方形/長方形 7">
            <a:extLst>
              <a:ext uri="{FF2B5EF4-FFF2-40B4-BE49-F238E27FC236}">
                <a16:creationId xmlns:a16="http://schemas.microsoft.com/office/drawing/2014/main" id="{0B681E60-C38A-6355-B724-60195B890320}"/>
              </a:ext>
            </a:extLst>
          </p:cNvPr>
          <p:cNvSpPr/>
          <p:nvPr/>
        </p:nvSpPr>
        <p:spPr>
          <a:xfrm>
            <a:off x="576470" y="466691"/>
            <a:ext cx="21794672" cy="923330"/>
          </a:xfrm>
          <a:prstGeom prst="rect">
            <a:avLst/>
          </a:prstGeom>
        </p:spPr>
        <p:txBody>
          <a:bodyPr wrap="square">
            <a:spAutoFit/>
          </a:bodyPr>
          <a:lstStyle/>
          <a:p>
            <a:pPr>
              <a:spcBef>
                <a:spcPts val="1600"/>
              </a:spcBef>
            </a:pPr>
            <a:r>
              <a:rPr lang="en-US" altLang="ja-JP" sz="5400" b="1" dirty="0">
                <a:solidFill>
                  <a:srgbClr val="FF0000"/>
                </a:solidFill>
                <a:latin typeface="+mj-lt"/>
              </a:rPr>
              <a:t>Memo</a:t>
            </a:r>
          </a:p>
        </p:txBody>
      </p:sp>
      <p:sp>
        <p:nvSpPr>
          <p:cNvPr id="12" name="テキスト ボックス 11">
            <a:extLst>
              <a:ext uri="{FF2B5EF4-FFF2-40B4-BE49-F238E27FC236}">
                <a16:creationId xmlns:a16="http://schemas.microsoft.com/office/drawing/2014/main" id="{DC9E2479-F6E1-6354-6B6A-C071C488FA7F}"/>
              </a:ext>
            </a:extLst>
          </p:cNvPr>
          <p:cNvSpPr txBox="1"/>
          <p:nvPr/>
        </p:nvSpPr>
        <p:spPr>
          <a:xfrm>
            <a:off x="2109055" y="2792079"/>
            <a:ext cx="20027931" cy="6263253"/>
          </a:xfrm>
          <a:prstGeom prst="rect">
            <a:avLst/>
          </a:prstGeom>
          <a:noFill/>
        </p:spPr>
        <p:txBody>
          <a:bodyPr wrap="square">
            <a:spAutoFit/>
          </a:bodyPr>
          <a:lstStyle/>
          <a:p>
            <a:pPr>
              <a:spcBef>
                <a:spcPts val="600"/>
              </a:spcBef>
            </a:pPr>
            <a:r>
              <a:rPr lang="en-US" altLang="ja-JP" sz="2400" dirty="0"/>
              <a:t>Internal</a:t>
            </a:r>
          </a:p>
          <a:p>
            <a:pPr>
              <a:spcBef>
                <a:spcPts val="600"/>
              </a:spcBef>
            </a:pPr>
            <a:r>
              <a:rPr lang="en-US" altLang="ja-JP" sz="2400" dirty="0">
                <a:hlinkClick r:id="rId2"/>
              </a:rPr>
              <a:t>https://docs.google.com/document/d/1DhHrbsY4-nggCLvLybztbtvqk0yhW2hfojQEXsWCR9E/edit?tab=t.0#heading=h.ben9nkon3kg</a:t>
            </a:r>
            <a:endParaRPr lang="en-US" altLang="ja-JP" sz="2400" dirty="0"/>
          </a:p>
          <a:p>
            <a:pPr>
              <a:spcBef>
                <a:spcPts val="600"/>
              </a:spcBef>
            </a:pPr>
            <a:r>
              <a:rPr lang="en-US" altLang="ja-JP" sz="2400" dirty="0">
                <a:hlinkClick r:id="rId3"/>
              </a:rPr>
              <a:t>https://arxiv.org/abs/2410.13877</a:t>
            </a:r>
            <a:endParaRPr lang="en-US" altLang="ja-JP" sz="2400" dirty="0"/>
          </a:p>
          <a:p>
            <a:pPr>
              <a:spcBef>
                <a:spcPts val="600"/>
              </a:spcBef>
            </a:pPr>
            <a:endParaRPr lang="en-US" altLang="ja-JP" sz="2400" dirty="0"/>
          </a:p>
          <a:p>
            <a:pPr>
              <a:spcBef>
                <a:spcPts val="600"/>
              </a:spcBef>
            </a:pPr>
            <a:r>
              <a:rPr lang="en-US" altLang="ja-JP" sz="2400" dirty="0"/>
              <a:t>H2O Model Validation</a:t>
            </a:r>
          </a:p>
          <a:p>
            <a:pPr>
              <a:spcBef>
                <a:spcPts val="600"/>
              </a:spcBef>
            </a:pPr>
            <a:r>
              <a:rPr lang="en-US" altLang="ja-JP" sz="2400" dirty="0">
                <a:hlinkClick r:id="rId4"/>
              </a:rPr>
              <a:t>https://docs.h2o.ai/wave-apps/h2o-model-validation/</a:t>
            </a:r>
            <a:endParaRPr lang="en-US" altLang="ja-JP" sz="2400" dirty="0"/>
          </a:p>
          <a:p>
            <a:pPr>
              <a:spcBef>
                <a:spcPts val="600"/>
              </a:spcBef>
            </a:pPr>
            <a:r>
              <a:rPr lang="en-US" altLang="ja-JP" sz="2400" dirty="0"/>
              <a:t>Git: </a:t>
            </a:r>
            <a:r>
              <a:rPr lang="en-US" altLang="ja-JP" sz="2400" dirty="0">
                <a:hlinkClick r:id="rId5"/>
              </a:rPr>
              <a:t>https://github.com/h2oai/model-validation</a:t>
            </a:r>
            <a:endParaRPr lang="en-US" altLang="ja-JP" sz="2400" dirty="0"/>
          </a:p>
          <a:p>
            <a:pPr>
              <a:spcBef>
                <a:spcPts val="600"/>
              </a:spcBef>
            </a:pPr>
            <a:endParaRPr lang="en-US" altLang="ja-JP" sz="2400" dirty="0"/>
          </a:p>
          <a:p>
            <a:pPr>
              <a:spcBef>
                <a:spcPts val="600"/>
              </a:spcBef>
            </a:pPr>
            <a:r>
              <a:rPr kumimoji="1" lang="en-US" altLang="ja-JP" sz="2400" dirty="0"/>
              <a:t>PSI</a:t>
            </a:r>
            <a:r>
              <a:rPr kumimoji="1" lang="ja-JP" altLang="en-US" sz="2400"/>
              <a:t>と</a:t>
            </a:r>
            <a:r>
              <a:rPr kumimoji="1" lang="en-US" altLang="ja-JP" sz="2400" dirty="0"/>
              <a:t>Drift Score</a:t>
            </a:r>
            <a:r>
              <a:rPr kumimoji="1" lang="ja-JP" altLang="en-US" sz="2400"/>
              <a:t>に関して</a:t>
            </a:r>
            <a:r>
              <a:rPr kumimoji="1" lang="en-US" altLang="ja-JP" sz="2400" dirty="0"/>
              <a:t>: </a:t>
            </a:r>
            <a:r>
              <a:rPr kumimoji="1" lang="en-US" altLang="ja-JP" sz="2400" dirty="0">
                <a:hlinkClick r:id="rId6"/>
              </a:rPr>
              <a:t>https://docs.h2o.ai/mlops/key-terms#drift-detection</a:t>
            </a:r>
            <a:r>
              <a:rPr kumimoji="1" lang="ja-JP" altLang="en-US" sz="2400"/>
              <a:t>（</a:t>
            </a:r>
            <a:r>
              <a:rPr kumimoji="1" lang="en-US" altLang="ja-JP" sz="2400" dirty="0" err="1"/>
              <a:t>MLOps</a:t>
            </a:r>
            <a:r>
              <a:rPr kumimoji="1" lang="ja-JP" altLang="en-US" sz="2400"/>
              <a:t>ドキュメント）</a:t>
            </a:r>
            <a:endParaRPr kumimoji="1" lang="en-US" altLang="ja-JP" sz="2400" dirty="0"/>
          </a:p>
          <a:p>
            <a:pPr>
              <a:spcBef>
                <a:spcPts val="600"/>
              </a:spcBef>
            </a:pPr>
            <a:endParaRPr lang="en-US" altLang="ja-JP" sz="2400" dirty="0"/>
          </a:p>
          <a:p>
            <a:pPr>
              <a:spcBef>
                <a:spcPts val="600"/>
              </a:spcBef>
            </a:pPr>
            <a:endParaRPr lang="en-US" altLang="ja-JP" sz="2400" dirty="0"/>
          </a:p>
          <a:p>
            <a:pPr>
              <a:spcBef>
                <a:spcPts val="600"/>
              </a:spcBef>
            </a:pPr>
            <a:endParaRPr lang="en-US" altLang="ja-JP" sz="2400" dirty="0"/>
          </a:p>
          <a:p>
            <a:pPr>
              <a:spcBef>
                <a:spcPts val="600"/>
              </a:spcBef>
            </a:pPr>
            <a:endParaRPr lang="en-US" altLang="ja-JP" sz="2400" dirty="0"/>
          </a:p>
          <a:p>
            <a:pPr>
              <a:spcBef>
                <a:spcPts val="600"/>
              </a:spcBef>
            </a:pPr>
            <a:endParaRPr lang="en-US" altLang="ja-JP" sz="2400" dirty="0"/>
          </a:p>
        </p:txBody>
      </p:sp>
    </p:spTree>
    <p:extLst>
      <p:ext uri="{BB962C8B-B14F-4D97-AF65-F5344CB8AC3E}">
        <p14:creationId xmlns:p14="http://schemas.microsoft.com/office/powerpoint/2010/main" val="34164327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172CEC5-BB88-D970-6A2E-04E8320D23D2}"/>
            </a:ext>
          </a:extLst>
        </p:cNvPr>
        <p:cNvGrpSpPr/>
        <p:nvPr/>
      </p:nvGrpSpPr>
      <p:grpSpPr>
        <a:xfrm>
          <a:off x="0" y="0"/>
          <a:ext cx="0" cy="0"/>
          <a:chOff x="0" y="0"/>
          <a:chExt cx="0" cy="0"/>
        </a:xfrm>
      </p:grpSpPr>
      <p:sp>
        <p:nvSpPr>
          <p:cNvPr id="8" name="正方形/長方形 7">
            <a:extLst>
              <a:ext uri="{FF2B5EF4-FFF2-40B4-BE49-F238E27FC236}">
                <a16:creationId xmlns:a16="http://schemas.microsoft.com/office/drawing/2014/main" id="{2A6E8AD6-6D16-9C53-7A5B-5640D7CDFF76}"/>
              </a:ext>
            </a:extLst>
          </p:cNvPr>
          <p:cNvSpPr/>
          <p:nvPr/>
        </p:nvSpPr>
        <p:spPr>
          <a:xfrm>
            <a:off x="576470" y="466691"/>
            <a:ext cx="21794672" cy="923330"/>
          </a:xfrm>
          <a:prstGeom prst="rect">
            <a:avLst/>
          </a:prstGeom>
        </p:spPr>
        <p:txBody>
          <a:bodyPr wrap="square">
            <a:spAutoFit/>
          </a:bodyPr>
          <a:lstStyle/>
          <a:p>
            <a:pPr>
              <a:spcBef>
                <a:spcPts val="1600"/>
              </a:spcBef>
            </a:pPr>
            <a:r>
              <a:rPr lang="en-US" altLang="ja-JP" sz="5400" b="1" dirty="0">
                <a:solidFill>
                  <a:srgbClr val="FF0000"/>
                </a:solidFill>
                <a:latin typeface="+mj-lt"/>
              </a:rPr>
              <a:t>Memo</a:t>
            </a:r>
          </a:p>
        </p:txBody>
      </p:sp>
      <p:sp>
        <p:nvSpPr>
          <p:cNvPr id="12" name="テキスト ボックス 11">
            <a:extLst>
              <a:ext uri="{FF2B5EF4-FFF2-40B4-BE49-F238E27FC236}">
                <a16:creationId xmlns:a16="http://schemas.microsoft.com/office/drawing/2014/main" id="{DDB99158-4E65-03EC-40D2-A2890B8D6C10}"/>
              </a:ext>
            </a:extLst>
          </p:cNvPr>
          <p:cNvSpPr txBox="1"/>
          <p:nvPr/>
        </p:nvSpPr>
        <p:spPr>
          <a:xfrm>
            <a:off x="2109055" y="2792079"/>
            <a:ext cx="20027931" cy="1800493"/>
          </a:xfrm>
          <a:prstGeom prst="rect">
            <a:avLst/>
          </a:prstGeom>
          <a:noFill/>
        </p:spPr>
        <p:txBody>
          <a:bodyPr wrap="square">
            <a:spAutoFit/>
          </a:bodyPr>
          <a:lstStyle/>
          <a:p>
            <a:pPr>
              <a:spcBef>
                <a:spcPts val="600"/>
              </a:spcBef>
            </a:pPr>
            <a:endParaRPr lang="en-US" altLang="ja-JP" sz="2400" dirty="0"/>
          </a:p>
          <a:p>
            <a:pPr>
              <a:spcBef>
                <a:spcPts val="600"/>
              </a:spcBef>
            </a:pPr>
            <a:r>
              <a:rPr lang="en-US" altLang="ja-JP" sz="2400" dirty="0" err="1"/>
              <a:t>PiML</a:t>
            </a:r>
            <a:endParaRPr lang="en-US" altLang="ja-JP" sz="2400" dirty="0"/>
          </a:p>
          <a:p>
            <a:pPr>
              <a:spcBef>
                <a:spcPts val="600"/>
              </a:spcBef>
            </a:pPr>
            <a:r>
              <a:rPr lang="en-US" altLang="ja-JP" sz="2400" dirty="0">
                <a:hlinkClick r:id="rId2"/>
              </a:rPr>
              <a:t>https://github.com/SelfExplainML/PiML-Toolbox</a:t>
            </a:r>
            <a:endParaRPr lang="en-US" altLang="ja-JP" sz="2400" dirty="0"/>
          </a:p>
          <a:p>
            <a:pPr>
              <a:spcBef>
                <a:spcPts val="600"/>
              </a:spcBef>
            </a:pPr>
            <a:r>
              <a:rPr lang="en-US" altLang="ja-JP" sz="2400" dirty="0">
                <a:hlinkClick r:id="rId3"/>
              </a:rPr>
              <a:t>https://selfexplainml.github.io/PiML-Toolbox/_build/html/index.html</a:t>
            </a:r>
            <a:endParaRPr lang="en-US" altLang="ja-JP" sz="2400" dirty="0"/>
          </a:p>
        </p:txBody>
      </p:sp>
      <p:sp>
        <p:nvSpPr>
          <p:cNvPr id="2" name="テキスト ボックス 1">
            <a:extLst>
              <a:ext uri="{FF2B5EF4-FFF2-40B4-BE49-F238E27FC236}">
                <a16:creationId xmlns:a16="http://schemas.microsoft.com/office/drawing/2014/main" id="{356CD9D3-8FBE-C30B-CB75-16B0D827BCF2}"/>
              </a:ext>
            </a:extLst>
          </p:cNvPr>
          <p:cNvSpPr txBox="1"/>
          <p:nvPr/>
        </p:nvSpPr>
        <p:spPr>
          <a:xfrm>
            <a:off x="2109055" y="8386274"/>
            <a:ext cx="20027931" cy="2693045"/>
          </a:xfrm>
          <a:prstGeom prst="rect">
            <a:avLst/>
          </a:prstGeom>
          <a:noFill/>
        </p:spPr>
        <p:txBody>
          <a:bodyPr wrap="square">
            <a:spAutoFit/>
          </a:bodyPr>
          <a:lstStyle/>
          <a:p>
            <a:pPr>
              <a:spcBef>
                <a:spcPts val="600"/>
              </a:spcBef>
            </a:pPr>
            <a:r>
              <a:rPr lang="en-US" altLang="ja-JP" sz="2400" dirty="0" err="1"/>
              <a:t>Deepchecks</a:t>
            </a:r>
            <a:endParaRPr lang="en-US" altLang="ja-JP" sz="2400" dirty="0"/>
          </a:p>
          <a:p>
            <a:pPr>
              <a:spcBef>
                <a:spcPts val="600"/>
              </a:spcBef>
            </a:pPr>
            <a:endParaRPr lang="en-US" altLang="ja-JP" sz="2400" dirty="0"/>
          </a:p>
          <a:p>
            <a:pPr>
              <a:spcBef>
                <a:spcPts val="600"/>
              </a:spcBef>
            </a:pPr>
            <a:r>
              <a:rPr lang="en-US" altLang="ja-JP" sz="2400" dirty="0"/>
              <a:t>Data drift guide</a:t>
            </a:r>
          </a:p>
          <a:p>
            <a:pPr>
              <a:spcBef>
                <a:spcPts val="600"/>
              </a:spcBef>
            </a:pPr>
            <a:r>
              <a:rPr lang="en-US" altLang="ja-JP" sz="2400" dirty="0">
                <a:hlinkClick r:id="rId4"/>
              </a:rPr>
              <a:t>https://docs.deepchecks.com/stable/general/guides/drift_guide.html</a:t>
            </a:r>
            <a:endParaRPr lang="en-US" altLang="ja-JP" sz="2400" dirty="0"/>
          </a:p>
          <a:p>
            <a:pPr>
              <a:spcBef>
                <a:spcPts val="600"/>
              </a:spcBef>
            </a:pPr>
            <a:endParaRPr lang="en-US" altLang="ja-JP" sz="2400" dirty="0"/>
          </a:p>
          <a:p>
            <a:pPr>
              <a:spcBef>
                <a:spcPts val="600"/>
              </a:spcBef>
            </a:pPr>
            <a:endParaRPr lang="en-US" altLang="ja-JP" sz="2400" dirty="0"/>
          </a:p>
        </p:txBody>
      </p:sp>
    </p:spTree>
    <p:extLst>
      <p:ext uri="{BB962C8B-B14F-4D97-AF65-F5344CB8AC3E}">
        <p14:creationId xmlns:p14="http://schemas.microsoft.com/office/powerpoint/2010/main" val="1390474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24DAD0-FCC3-94A8-3AA1-CEACB6267D6D}"/>
            </a:ext>
          </a:extLst>
        </p:cNvPr>
        <p:cNvGrpSpPr/>
        <p:nvPr/>
      </p:nvGrpSpPr>
      <p:grpSpPr>
        <a:xfrm>
          <a:off x="0" y="0"/>
          <a:ext cx="0" cy="0"/>
          <a:chOff x="0" y="0"/>
          <a:chExt cx="0" cy="0"/>
        </a:xfrm>
      </p:grpSpPr>
      <p:sp>
        <p:nvSpPr>
          <p:cNvPr id="8" name="正方形/長方形 7">
            <a:extLst>
              <a:ext uri="{FF2B5EF4-FFF2-40B4-BE49-F238E27FC236}">
                <a16:creationId xmlns:a16="http://schemas.microsoft.com/office/drawing/2014/main" id="{82BC5F17-546D-51B9-65E9-5B852006276E}"/>
              </a:ext>
            </a:extLst>
          </p:cNvPr>
          <p:cNvSpPr/>
          <p:nvPr/>
        </p:nvSpPr>
        <p:spPr>
          <a:xfrm>
            <a:off x="576470" y="466691"/>
            <a:ext cx="21794672" cy="923330"/>
          </a:xfrm>
          <a:prstGeom prst="rect">
            <a:avLst/>
          </a:prstGeom>
        </p:spPr>
        <p:txBody>
          <a:bodyPr wrap="square">
            <a:spAutoFit/>
          </a:bodyPr>
          <a:lstStyle/>
          <a:p>
            <a:pPr>
              <a:spcBef>
                <a:spcPts val="1600"/>
              </a:spcBef>
            </a:pPr>
            <a:r>
              <a:rPr lang="ja-JP" altLang="en-US" sz="5400" b="1"/>
              <a:t>評価における疑問点</a:t>
            </a:r>
            <a:endParaRPr lang="en-US" altLang="ja-JP" sz="5400" b="1" dirty="0"/>
          </a:p>
        </p:txBody>
      </p:sp>
      <p:sp>
        <p:nvSpPr>
          <p:cNvPr id="4" name="正方形/長方形 3">
            <a:extLst>
              <a:ext uri="{FF2B5EF4-FFF2-40B4-BE49-F238E27FC236}">
                <a16:creationId xmlns:a16="http://schemas.microsoft.com/office/drawing/2014/main" id="{410AF868-969E-5B85-C20F-EEEBEC36CDEB}"/>
              </a:ext>
            </a:extLst>
          </p:cNvPr>
          <p:cNvSpPr/>
          <p:nvPr/>
        </p:nvSpPr>
        <p:spPr>
          <a:xfrm>
            <a:off x="1387213" y="2143341"/>
            <a:ext cx="21609573" cy="9038372"/>
          </a:xfrm>
          <a:prstGeom prst="rect">
            <a:avLst/>
          </a:prstGeom>
        </p:spPr>
        <p:txBody>
          <a:bodyPr wrap="square">
            <a:spAutoFit/>
          </a:bodyPr>
          <a:lstStyle/>
          <a:p>
            <a:pPr>
              <a:spcBef>
                <a:spcPts val="1600"/>
              </a:spcBef>
            </a:pPr>
            <a:r>
              <a:rPr lang="ja-JP" altLang="en-US" sz="3200"/>
              <a:t>データに関して</a:t>
            </a:r>
            <a:endParaRPr lang="en-US" altLang="ja-JP" sz="3200" dirty="0"/>
          </a:p>
          <a:p>
            <a:pPr marL="457200" indent="-457200">
              <a:spcBef>
                <a:spcPts val="1600"/>
              </a:spcBef>
              <a:buFont typeface="Arial" panose="020B0604020202020204" pitchFamily="34" charset="0"/>
              <a:buChar char="•"/>
            </a:pPr>
            <a:r>
              <a:rPr lang="ja-JP" altLang="en-US" sz="3200"/>
              <a:t>欠損値、外れ値、重複オブザベーションといった基本的なデータ確認を実施したい。</a:t>
            </a:r>
            <a:endParaRPr lang="en-US" altLang="ja-JP" sz="3200" dirty="0"/>
          </a:p>
          <a:p>
            <a:pPr marL="457200" indent="-457200">
              <a:spcBef>
                <a:spcPts val="1600"/>
              </a:spcBef>
              <a:buFont typeface="Arial" panose="020B0604020202020204" pitchFamily="34" charset="0"/>
              <a:buChar char="•"/>
            </a:pPr>
            <a:r>
              <a:rPr lang="ja-JP" altLang="en-US" sz="3200"/>
              <a:t>学習データとテストデータや新規のデータ間にドリフト（ターゲット変数や特徴量の分布の変化）が発生していないか？時間的なドリフトが発生していないか？</a:t>
            </a:r>
            <a:endParaRPr lang="en-US" altLang="ja-JP" sz="3200" dirty="0"/>
          </a:p>
          <a:p>
            <a:pPr marL="457200" indent="-457200">
              <a:spcBef>
                <a:spcPts val="1600"/>
              </a:spcBef>
              <a:buFont typeface="Arial" panose="020B0604020202020204" pitchFamily="34" charset="0"/>
              <a:buChar char="•"/>
            </a:pPr>
            <a:r>
              <a:rPr lang="ja-JP" altLang="en-US" sz="3200"/>
              <a:t>そもそも、ターゲット変数の予測が可能な特徴量が揃っていそうか？</a:t>
            </a:r>
            <a:endParaRPr lang="en-US" altLang="ja-JP" sz="3200" dirty="0"/>
          </a:p>
          <a:p>
            <a:pPr marL="457200" indent="-457200">
              <a:spcBef>
                <a:spcPts val="1600"/>
              </a:spcBef>
              <a:buFont typeface="Arial" panose="020B0604020202020204" pitchFamily="34" charset="0"/>
              <a:buChar char="•"/>
            </a:pPr>
            <a:r>
              <a:rPr lang="ja-JP" altLang="en-US" sz="3200"/>
              <a:t>特徴量間の相関を把握したい。例えば、モデルの解釈性を高めるため、相関の高い特徴量グループからは代表特徴量のみ選びたい。</a:t>
            </a:r>
            <a:endParaRPr lang="en-US" altLang="ja-JP" sz="3200" dirty="0"/>
          </a:p>
          <a:p>
            <a:pPr marL="457200" indent="-457200">
              <a:spcBef>
                <a:spcPts val="1600"/>
              </a:spcBef>
              <a:buFont typeface="Arial" panose="020B0604020202020204" pitchFamily="34" charset="0"/>
              <a:buChar char="•"/>
            </a:pPr>
            <a:r>
              <a:rPr lang="ja-JP" altLang="en-US" sz="3200"/>
              <a:t>学習データの量が予測精度に与える影響は？データを増やせば精度が高まるか？</a:t>
            </a:r>
            <a:endParaRPr lang="en-US" altLang="ja-JP" sz="3200" dirty="0"/>
          </a:p>
          <a:p>
            <a:pPr>
              <a:spcBef>
                <a:spcPts val="1600"/>
              </a:spcBef>
            </a:pPr>
            <a:endParaRPr lang="en-US" altLang="ja-JP" sz="3200" dirty="0"/>
          </a:p>
          <a:p>
            <a:pPr>
              <a:spcBef>
                <a:spcPts val="1600"/>
              </a:spcBef>
            </a:pPr>
            <a:r>
              <a:rPr lang="ja-JP" altLang="en-US" sz="3200"/>
              <a:t>モデルに関して</a:t>
            </a:r>
            <a:endParaRPr lang="en-US" altLang="ja-JP" sz="3200" dirty="0"/>
          </a:p>
          <a:p>
            <a:pPr marL="457200" indent="-457200">
              <a:spcBef>
                <a:spcPts val="1600"/>
              </a:spcBef>
              <a:buFont typeface="Arial" panose="020B0604020202020204" pitchFamily="34" charset="0"/>
              <a:buChar char="•"/>
            </a:pPr>
            <a:r>
              <a:rPr lang="ja-JP" altLang="en-US" sz="3200"/>
              <a:t>妥当なモデルができているか？予測精度、汎化性能、適切な特徴量が使われているかなど。</a:t>
            </a:r>
            <a:endParaRPr lang="en-US" altLang="ja-JP" sz="3200" dirty="0"/>
          </a:p>
          <a:p>
            <a:pPr marL="457200" indent="-457200">
              <a:spcBef>
                <a:spcPts val="1600"/>
              </a:spcBef>
              <a:buFont typeface="Arial" panose="020B0604020202020204" pitchFamily="34" charset="0"/>
              <a:buChar char="•"/>
            </a:pPr>
            <a:r>
              <a:rPr lang="ja-JP" altLang="en-US" sz="3200"/>
              <a:t>エラー分析（予測が上手くいっていないターゲット変数のカテゴリや、オブザベーショングループの確認など）を実施したい。</a:t>
            </a:r>
            <a:endParaRPr lang="en-US" altLang="ja-JP" sz="3200" dirty="0"/>
          </a:p>
          <a:p>
            <a:pPr>
              <a:spcBef>
                <a:spcPts val="1600"/>
              </a:spcBef>
            </a:pPr>
            <a:endParaRPr lang="en-US" altLang="ja-JP" sz="3200" dirty="0"/>
          </a:p>
        </p:txBody>
      </p:sp>
    </p:spTree>
    <p:extLst>
      <p:ext uri="{BB962C8B-B14F-4D97-AF65-F5344CB8AC3E}">
        <p14:creationId xmlns:p14="http://schemas.microsoft.com/office/powerpoint/2010/main" val="3165031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4C502-0C24-F931-94D7-AE0D67BD4EFD}"/>
            </a:ext>
          </a:extLst>
        </p:cNvPr>
        <p:cNvGrpSpPr/>
        <p:nvPr/>
      </p:nvGrpSpPr>
      <p:grpSpPr>
        <a:xfrm>
          <a:off x="0" y="0"/>
          <a:ext cx="0" cy="0"/>
          <a:chOff x="0" y="0"/>
          <a:chExt cx="0" cy="0"/>
        </a:xfrm>
      </p:grpSpPr>
      <p:sp>
        <p:nvSpPr>
          <p:cNvPr id="2" name="正方形/長方形 1">
            <a:extLst>
              <a:ext uri="{FF2B5EF4-FFF2-40B4-BE49-F238E27FC236}">
                <a16:creationId xmlns:a16="http://schemas.microsoft.com/office/drawing/2014/main" id="{97215D0E-C81A-B1B2-0D1C-80A2ED4774DE}"/>
              </a:ext>
            </a:extLst>
          </p:cNvPr>
          <p:cNvSpPr/>
          <p:nvPr/>
        </p:nvSpPr>
        <p:spPr>
          <a:xfrm>
            <a:off x="4044669" y="4048182"/>
            <a:ext cx="16196822" cy="1569660"/>
          </a:xfrm>
          <a:prstGeom prst="rect">
            <a:avLst/>
          </a:prstGeom>
        </p:spPr>
        <p:txBody>
          <a:bodyPr wrap="square">
            <a:spAutoFit/>
          </a:bodyPr>
          <a:lstStyle/>
          <a:p>
            <a:pPr>
              <a:spcBef>
                <a:spcPts val="1600"/>
              </a:spcBef>
            </a:pPr>
            <a:r>
              <a:rPr lang="en-US" altLang="ja-JP" sz="9600" b="1" dirty="0">
                <a:solidFill>
                  <a:schemeClr val="bg1"/>
                </a:solidFill>
                <a:latin typeface="+mj-lt"/>
              </a:rPr>
              <a:t>Driverless AI</a:t>
            </a:r>
          </a:p>
        </p:txBody>
      </p:sp>
      <p:sp>
        <p:nvSpPr>
          <p:cNvPr id="3" name="正方形/長方形 2">
            <a:extLst>
              <a:ext uri="{FF2B5EF4-FFF2-40B4-BE49-F238E27FC236}">
                <a16:creationId xmlns:a16="http://schemas.microsoft.com/office/drawing/2014/main" id="{D585669E-73A3-B5CB-3753-C6D0E5FB3105}"/>
              </a:ext>
            </a:extLst>
          </p:cNvPr>
          <p:cNvSpPr/>
          <p:nvPr/>
        </p:nvSpPr>
        <p:spPr>
          <a:xfrm>
            <a:off x="3040912" y="4048181"/>
            <a:ext cx="531628" cy="156966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32586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B14F7-2909-08AE-1D99-8AA741391DCB}"/>
            </a:ext>
          </a:extLst>
        </p:cNvPr>
        <p:cNvGrpSpPr/>
        <p:nvPr/>
      </p:nvGrpSpPr>
      <p:grpSpPr>
        <a:xfrm>
          <a:off x="0" y="0"/>
          <a:ext cx="0" cy="0"/>
          <a:chOff x="0" y="0"/>
          <a:chExt cx="0" cy="0"/>
        </a:xfrm>
      </p:grpSpPr>
      <p:sp>
        <p:nvSpPr>
          <p:cNvPr id="8" name="正方形/長方形 7">
            <a:extLst>
              <a:ext uri="{FF2B5EF4-FFF2-40B4-BE49-F238E27FC236}">
                <a16:creationId xmlns:a16="http://schemas.microsoft.com/office/drawing/2014/main" id="{99B4FEFF-5C7B-E86C-8C83-1B7B1823C9FF}"/>
              </a:ext>
            </a:extLst>
          </p:cNvPr>
          <p:cNvSpPr/>
          <p:nvPr/>
        </p:nvSpPr>
        <p:spPr>
          <a:xfrm>
            <a:off x="576470" y="466691"/>
            <a:ext cx="21794672" cy="923330"/>
          </a:xfrm>
          <a:prstGeom prst="rect">
            <a:avLst/>
          </a:prstGeom>
        </p:spPr>
        <p:txBody>
          <a:bodyPr wrap="square">
            <a:spAutoFit/>
          </a:bodyPr>
          <a:lstStyle/>
          <a:p>
            <a:pPr>
              <a:spcBef>
                <a:spcPts val="1600"/>
              </a:spcBef>
            </a:pPr>
            <a:r>
              <a:rPr lang="en-US" altLang="ja-JP" sz="5400" b="1" dirty="0"/>
              <a:t>Driverless AI</a:t>
            </a:r>
            <a:r>
              <a:rPr lang="ja-JP" altLang="en-US" sz="5400" b="1"/>
              <a:t>におけるモデル評価</a:t>
            </a:r>
            <a:endParaRPr lang="en-US" altLang="ja-JP" sz="5400" b="1" dirty="0"/>
          </a:p>
        </p:txBody>
      </p:sp>
      <p:sp>
        <p:nvSpPr>
          <p:cNvPr id="4" name="正方形/長方形 3">
            <a:extLst>
              <a:ext uri="{FF2B5EF4-FFF2-40B4-BE49-F238E27FC236}">
                <a16:creationId xmlns:a16="http://schemas.microsoft.com/office/drawing/2014/main" id="{52D0C6B1-926B-D6C5-9C00-E5F14A8776E7}"/>
              </a:ext>
            </a:extLst>
          </p:cNvPr>
          <p:cNvSpPr/>
          <p:nvPr/>
        </p:nvSpPr>
        <p:spPr>
          <a:xfrm>
            <a:off x="1446701" y="2618510"/>
            <a:ext cx="21490597" cy="5088573"/>
          </a:xfrm>
          <a:prstGeom prst="rect">
            <a:avLst/>
          </a:prstGeom>
        </p:spPr>
        <p:txBody>
          <a:bodyPr wrap="square">
            <a:spAutoFit/>
          </a:bodyPr>
          <a:lstStyle/>
          <a:p>
            <a:pPr>
              <a:spcBef>
                <a:spcPts val="400"/>
              </a:spcBef>
            </a:pPr>
            <a:r>
              <a:rPr lang="ja-JP" altLang="en-US" sz="2400"/>
              <a:t>モデル評価指標の設定とモデル精度の評価</a:t>
            </a:r>
            <a:endParaRPr lang="en-US" altLang="ja-JP" sz="2400" dirty="0"/>
          </a:p>
          <a:p>
            <a:pPr marL="457200" indent="-457200">
              <a:spcBef>
                <a:spcPts val="400"/>
              </a:spcBef>
              <a:buFont typeface="Arial" panose="020B0604020202020204" pitchFamily="34" charset="0"/>
              <a:buChar char="•"/>
            </a:pPr>
            <a:r>
              <a:rPr lang="ja-JP" altLang="en-US" sz="2400"/>
              <a:t>トレーニング資料：</a:t>
            </a:r>
            <a:r>
              <a:rPr kumimoji="1" lang="en" altLang="ja-JP" sz="2400" dirty="0">
                <a:hlinkClick r:id="rId3"/>
              </a:rPr>
              <a:t>https://jp-public.s3.ap-southeast-1.amazonaws.com/documents/Workshop+(DAI+-+Scorer+and+Imbalanced+data)+v231219.pdf</a:t>
            </a:r>
            <a:endParaRPr kumimoji="1" lang="en" altLang="ja-JP" sz="2400" dirty="0"/>
          </a:p>
          <a:p>
            <a:pPr>
              <a:spcBef>
                <a:spcPts val="400"/>
              </a:spcBef>
            </a:pPr>
            <a:endParaRPr lang="en-US" altLang="ja-JP" sz="2400" dirty="0"/>
          </a:p>
          <a:p>
            <a:pPr>
              <a:spcBef>
                <a:spcPts val="400"/>
              </a:spcBef>
            </a:pPr>
            <a:r>
              <a:rPr lang="ja-JP" altLang="en-US" sz="2400"/>
              <a:t>モデルの解釈（機械学習の解釈可能性</a:t>
            </a:r>
            <a:r>
              <a:rPr lang="en-US" altLang="ja-JP" sz="2400" dirty="0"/>
              <a:t>/Machine Learning Interpretability(MLI)</a:t>
            </a:r>
            <a:r>
              <a:rPr lang="ja-JP" altLang="en-US" sz="2400"/>
              <a:t>）</a:t>
            </a:r>
            <a:endParaRPr lang="en-US" altLang="ja-JP" sz="2400" dirty="0"/>
          </a:p>
          <a:p>
            <a:pPr marL="457200" indent="-457200">
              <a:spcBef>
                <a:spcPts val="400"/>
              </a:spcBef>
              <a:buFont typeface="Arial" panose="020B0604020202020204" pitchFamily="34" charset="0"/>
              <a:buChar char="•"/>
            </a:pPr>
            <a:r>
              <a:rPr lang="ja-JP" altLang="en-US" sz="2400"/>
              <a:t>トレーニング資料：</a:t>
            </a:r>
            <a:r>
              <a:rPr kumimoji="1" lang="en" altLang="ja-JP" sz="2400" dirty="0">
                <a:hlinkClick r:id="rId4"/>
              </a:rPr>
              <a:t>https://jp-public.s3.ap-southeast-1.amazonaws.com/documents/Workshop+(DAI+-+MLI)+v240814.pdf</a:t>
            </a:r>
            <a:endParaRPr lang="en-US" altLang="ja-JP" sz="2400" dirty="0"/>
          </a:p>
          <a:p>
            <a:pPr>
              <a:spcBef>
                <a:spcPts val="400"/>
              </a:spcBef>
            </a:pPr>
            <a:endParaRPr lang="en-US" altLang="ja-JP" sz="2400" dirty="0"/>
          </a:p>
          <a:p>
            <a:pPr>
              <a:spcBef>
                <a:spcPts val="400"/>
              </a:spcBef>
            </a:pPr>
            <a:r>
              <a:rPr lang="en-US" altLang="ja-JP" sz="2400" dirty="0"/>
              <a:t>Experiment</a:t>
            </a:r>
            <a:r>
              <a:rPr lang="ja-JP" altLang="en-US" sz="2400"/>
              <a:t>作成中の</a:t>
            </a:r>
            <a:r>
              <a:rPr lang="en-US" altLang="ja-JP" sz="2400" dirty="0"/>
              <a:t>”Notifications”</a:t>
            </a:r>
          </a:p>
          <a:p>
            <a:pPr marL="457200" indent="-457200">
              <a:spcBef>
                <a:spcPts val="400"/>
              </a:spcBef>
              <a:buFont typeface="Arial" panose="020B0604020202020204" pitchFamily="34" charset="0"/>
              <a:buChar char="•"/>
            </a:pPr>
            <a:r>
              <a:rPr lang="ja-JP" altLang="en-US" sz="2400"/>
              <a:t>後述</a:t>
            </a:r>
            <a:endParaRPr lang="en-US" altLang="ja-JP" sz="2400" dirty="0"/>
          </a:p>
          <a:p>
            <a:pPr>
              <a:spcBef>
                <a:spcPts val="400"/>
              </a:spcBef>
            </a:pPr>
            <a:endParaRPr lang="en-US" altLang="ja-JP" sz="2400" dirty="0"/>
          </a:p>
          <a:p>
            <a:pPr>
              <a:spcBef>
                <a:spcPts val="400"/>
              </a:spcBef>
            </a:pPr>
            <a:r>
              <a:rPr lang="ja-JP" altLang="en-US" sz="2400"/>
              <a:t>モデルの比較</a:t>
            </a:r>
            <a:endParaRPr lang="en-US" altLang="ja-JP" sz="2400" dirty="0"/>
          </a:p>
          <a:p>
            <a:pPr marL="457200" indent="-457200">
              <a:spcBef>
                <a:spcPts val="400"/>
              </a:spcBef>
              <a:buFont typeface="Arial" panose="020B0604020202020204" pitchFamily="34" charset="0"/>
              <a:buChar char="•"/>
            </a:pPr>
            <a:r>
              <a:rPr lang="ja-JP" altLang="en-US" sz="2400"/>
              <a:t>後述</a:t>
            </a:r>
            <a:endParaRPr lang="en-US" altLang="ja-JP" sz="2400" dirty="0"/>
          </a:p>
          <a:p>
            <a:pPr>
              <a:spcBef>
                <a:spcPts val="400"/>
              </a:spcBef>
            </a:pPr>
            <a:endParaRPr lang="en-US" altLang="ja-JP" sz="2400" dirty="0"/>
          </a:p>
        </p:txBody>
      </p:sp>
    </p:spTree>
    <p:extLst>
      <p:ext uri="{BB962C8B-B14F-4D97-AF65-F5344CB8AC3E}">
        <p14:creationId xmlns:p14="http://schemas.microsoft.com/office/powerpoint/2010/main" val="750031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CBD5F-9CF9-7B39-F96A-7FE8C270598D}"/>
            </a:ext>
          </a:extLst>
        </p:cNvPr>
        <p:cNvGrpSpPr/>
        <p:nvPr/>
      </p:nvGrpSpPr>
      <p:grpSpPr>
        <a:xfrm>
          <a:off x="0" y="0"/>
          <a:ext cx="0" cy="0"/>
          <a:chOff x="0" y="0"/>
          <a:chExt cx="0" cy="0"/>
        </a:xfrm>
      </p:grpSpPr>
      <p:sp>
        <p:nvSpPr>
          <p:cNvPr id="8" name="正方形/長方形 7">
            <a:extLst>
              <a:ext uri="{FF2B5EF4-FFF2-40B4-BE49-F238E27FC236}">
                <a16:creationId xmlns:a16="http://schemas.microsoft.com/office/drawing/2014/main" id="{E2656279-1EDB-2ABF-FC2B-0E5849B4B742}"/>
              </a:ext>
            </a:extLst>
          </p:cNvPr>
          <p:cNvSpPr/>
          <p:nvPr/>
        </p:nvSpPr>
        <p:spPr>
          <a:xfrm>
            <a:off x="576470" y="466691"/>
            <a:ext cx="21794672" cy="923330"/>
          </a:xfrm>
          <a:prstGeom prst="rect">
            <a:avLst/>
          </a:prstGeom>
        </p:spPr>
        <p:txBody>
          <a:bodyPr wrap="square">
            <a:spAutoFit/>
          </a:bodyPr>
          <a:lstStyle/>
          <a:p>
            <a:pPr>
              <a:spcBef>
                <a:spcPts val="1600"/>
              </a:spcBef>
            </a:pPr>
            <a:r>
              <a:rPr lang="en-US" altLang="ja-JP" sz="5400" b="1" dirty="0"/>
              <a:t>Notifications</a:t>
            </a:r>
          </a:p>
        </p:txBody>
      </p:sp>
      <p:sp>
        <p:nvSpPr>
          <p:cNvPr id="4" name="正方形/長方形 3">
            <a:extLst>
              <a:ext uri="{FF2B5EF4-FFF2-40B4-BE49-F238E27FC236}">
                <a16:creationId xmlns:a16="http://schemas.microsoft.com/office/drawing/2014/main" id="{8DAFCE76-5DF5-543A-B46B-8CF357D69462}"/>
              </a:ext>
            </a:extLst>
          </p:cNvPr>
          <p:cNvSpPr/>
          <p:nvPr/>
        </p:nvSpPr>
        <p:spPr>
          <a:xfrm>
            <a:off x="1387213" y="1715790"/>
            <a:ext cx="21609573" cy="584775"/>
          </a:xfrm>
          <a:prstGeom prst="rect">
            <a:avLst/>
          </a:prstGeom>
        </p:spPr>
        <p:txBody>
          <a:bodyPr wrap="square">
            <a:spAutoFit/>
          </a:bodyPr>
          <a:lstStyle/>
          <a:p>
            <a:pPr>
              <a:spcBef>
                <a:spcPts val="1600"/>
              </a:spcBef>
            </a:pPr>
            <a:r>
              <a:rPr lang="en-US" altLang="ja-JP" sz="3200" dirty="0"/>
              <a:t>Experiment</a:t>
            </a:r>
            <a:r>
              <a:rPr lang="ja-JP" altLang="en-US" sz="3200"/>
              <a:t>実施時における</a:t>
            </a:r>
            <a:r>
              <a:rPr lang="en-US" altLang="ja-JP" sz="3200" dirty="0"/>
              <a:t>Notifications</a:t>
            </a:r>
          </a:p>
        </p:txBody>
      </p:sp>
      <p:pic>
        <p:nvPicPr>
          <p:cNvPr id="2" name="図 1">
            <a:extLst>
              <a:ext uri="{FF2B5EF4-FFF2-40B4-BE49-F238E27FC236}">
                <a16:creationId xmlns:a16="http://schemas.microsoft.com/office/drawing/2014/main" id="{608DFDED-7A4B-5820-5B42-D3FFEEFB1ED1}"/>
              </a:ext>
            </a:extLst>
          </p:cNvPr>
          <p:cNvPicPr>
            <a:picLocks noChangeAspect="1"/>
          </p:cNvPicPr>
          <p:nvPr/>
        </p:nvPicPr>
        <p:blipFill>
          <a:blip r:embed="rId3"/>
          <a:stretch>
            <a:fillRect/>
          </a:stretch>
        </p:blipFill>
        <p:spPr>
          <a:xfrm>
            <a:off x="3113003" y="3200860"/>
            <a:ext cx="14940105" cy="7992180"/>
          </a:xfrm>
          <a:prstGeom prst="rect">
            <a:avLst/>
          </a:prstGeom>
        </p:spPr>
      </p:pic>
      <p:sp>
        <p:nvSpPr>
          <p:cNvPr id="3" name="正方形/長方形 2">
            <a:extLst>
              <a:ext uri="{FF2B5EF4-FFF2-40B4-BE49-F238E27FC236}">
                <a16:creationId xmlns:a16="http://schemas.microsoft.com/office/drawing/2014/main" id="{8CB3DA7B-ED81-D0D6-017F-2598569FD2AC}"/>
              </a:ext>
            </a:extLst>
          </p:cNvPr>
          <p:cNvSpPr/>
          <p:nvPr/>
        </p:nvSpPr>
        <p:spPr>
          <a:xfrm>
            <a:off x="3113004" y="11737325"/>
            <a:ext cx="15850858" cy="830997"/>
          </a:xfrm>
          <a:prstGeom prst="rect">
            <a:avLst/>
          </a:prstGeom>
        </p:spPr>
        <p:txBody>
          <a:bodyPr wrap="square">
            <a:spAutoFit/>
          </a:bodyPr>
          <a:lstStyle/>
          <a:p>
            <a:pPr marL="342900" indent="-342900">
              <a:spcBef>
                <a:spcPts val="1600"/>
              </a:spcBef>
              <a:buFont typeface="Arial" panose="020B0604020202020204" pitchFamily="34" charset="0"/>
              <a:buChar char="•"/>
            </a:pPr>
            <a:r>
              <a:rPr lang="ja-JP" altLang="en-US" sz="2400"/>
              <a:t>データに関してや、モデル作成中に観測されたことなど、モデル品質に影響がある可能性のある事項などが</a:t>
            </a:r>
            <a:r>
              <a:rPr lang="en-US" altLang="ja-JP" sz="2400" dirty="0"/>
              <a:t>Notifications</a:t>
            </a:r>
            <a:r>
              <a:rPr lang="ja-JP" altLang="en-US" sz="2400"/>
              <a:t>として表示される</a:t>
            </a:r>
            <a:endParaRPr lang="en-US" altLang="ja-JP" sz="2400" dirty="0"/>
          </a:p>
        </p:txBody>
      </p:sp>
      <p:sp>
        <p:nvSpPr>
          <p:cNvPr id="5" name="正方形/長方形 4">
            <a:extLst>
              <a:ext uri="{FF2B5EF4-FFF2-40B4-BE49-F238E27FC236}">
                <a16:creationId xmlns:a16="http://schemas.microsoft.com/office/drawing/2014/main" id="{46283ECE-15CF-EE37-4C35-EA493BA402ED}"/>
              </a:ext>
            </a:extLst>
          </p:cNvPr>
          <p:cNvSpPr/>
          <p:nvPr/>
        </p:nvSpPr>
        <p:spPr>
          <a:xfrm>
            <a:off x="3192515" y="7414588"/>
            <a:ext cx="14757554" cy="3677478"/>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a:extLst>
              <a:ext uri="{FF2B5EF4-FFF2-40B4-BE49-F238E27FC236}">
                <a16:creationId xmlns:a16="http://schemas.microsoft.com/office/drawing/2014/main" id="{55DCC63F-FBA9-8D9F-ADF0-AADF40DB6358}"/>
              </a:ext>
            </a:extLst>
          </p:cNvPr>
          <p:cNvSpPr/>
          <p:nvPr/>
        </p:nvSpPr>
        <p:spPr>
          <a:xfrm>
            <a:off x="16214271" y="6205564"/>
            <a:ext cx="967645" cy="397565"/>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44141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51790-0A28-FD75-3419-048C80CC376F}"/>
            </a:ext>
          </a:extLst>
        </p:cNvPr>
        <p:cNvGrpSpPr/>
        <p:nvPr/>
      </p:nvGrpSpPr>
      <p:grpSpPr>
        <a:xfrm>
          <a:off x="0" y="0"/>
          <a:ext cx="0" cy="0"/>
          <a:chOff x="0" y="0"/>
          <a:chExt cx="0" cy="0"/>
        </a:xfrm>
      </p:grpSpPr>
      <p:sp>
        <p:nvSpPr>
          <p:cNvPr id="8" name="正方形/長方形 7">
            <a:extLst>
              <a:ext uri="{FF2B5EF4-FFF2-40B4-BE49-F238E27FC236}">
                <a16:creationId xmlns:a16="http://schemas.microsoft.com/office/drawing/2014/main" id="{0342287D-A0F9-4742-5575-CE8BEF259F28}"/>
              </a:ext>
            </a:extLst>
          </p:cNvPr>
          <p:cNvSpPr/>
          <p:nvPr/>
        </p:nvSpPr>
        <p:spPr>
          <a:xfrm>
            <a:off x="576470" y="466691"/>
            <a:ext cx="21794672" cy="923330"/>
          </a:xfrm>
          <a:prstGeom prst="rect">
            <a:avLst/>
          </a:prstGeom>
        </p:spPr>
        <p:txBody>
          <a:bodyPr wrap="square">
            <a:spAutoFit/>
          </a:bodyPr>
          <a:lstStyle/>
          <a:p>
            <a:pPr>
              <a:spcBef>
                <a:spcPts val="1600"/>
              </a:spcBef>
            </a:pPr>
            <a:r>
              <a:rPr lang="ja-JP" altLang="en-US" sz="5400" b="1"/>
              <a:t>モデルの比較</a:t>
            </a:r>
            <a:endParaRPr lang="en-US" altLang="ja-JP" sz="5400" b="1" dirty="0"/>
          </a:p>
        </p:txBody>
      </p:sp>
      <p:pic>
        <p:nvPicPr>
          <p:cNvPr id="2" name="図 1">
            <a:extLst>
              <a:ext uri="{FF2B5EF4-FFF2-40B4-BE49-F238E27FC236}">
                <a16:creationId xmlns:a16="http://schemas.microsoft.com/office/drawing/2014/main" id="{5706C177-DF9B-569E-C194-E6CA5A49399C}"/>
              </a:ext>
            </a:extLst>
          </p:cNvPr>
          <p:cNvPicPr>
            <a:picLocks noChangeAspect="1"/>
          </p:cNvPicPr>
          <p:nvPr/>
        </p:nvPicPr>
        <p:blipFill>
          <a:blip r:embed="rId3"/>
          <a:stretch>
            <a:fillRect/>
          </a:stretch>
        </p:blipFill>
        <p:spPr>
          <a:xfrm>
            <a:off x="1007191" y="4023897"/>
            <a:ext cx="11038789" cy="2733052"/>
          </a:xfrm>
          <a:prstGeom prst="rect">
            <a:avLst/>
          </a:prstGeom>
        </p:spPr>
      </p:pic>
      <p:pic>
        <p:nvPicPr>
          <p:cNvPr id="3" name="図 2">
            <a:extLst>
              <a:ext uri="{FF2B5EF4-FFF2-40B4-BE49-F238E27FC236}">
                <a16:creationId xmlns:a16="http://schemas.microsoft.com/office/drawing/2014/main" id="{829FFDAF-00AD-48AF-3FE6-0B3766086EE8}"/>
              </a:ext>
            </a:extLst>
          </p:cNvPr>
          <p:cNvPicPr>
            <a:picLocks noChangeAspect="1"/>
          </p:cNvPicPr>
          <p:nvPr/>
        </p:nvPicPr>
        <p:blipFill>
          <a:blip r:embed="rId4"/>
          <a:stretch>
            <a:fillRect/>
          </a:stretch>
        </p:blipFill>
        <p:spPr>
          <a:xfrm>
            <a:off x="13036361" y="4023897"/>
            <a:ext cx="10110894" cy="7784493"/>
          </a:xfrm>
          <a:prstGeom prst="rect">
            <a:avLst/>
          </a:prstGeom>
        </p:spPr>
      </p:pic>
      <p:sp>
        <p:nvSpPr>
          <p:cNvPr id="7" name="角丸四角形 6">
            <a:extLst>
              <a:ext uri="{FF2B5EF4-FFF2-40B4-BE49-F238E27FC236}">
                <a16:creationId xmlns:a16="http://schemas.microsoft.com/office/drawing/2014/main" id="{72200AE5-D366-7511-1B62-40920569DD1D}"/>
              </a:ext>
            </a:extLst>
          </p:cNvPr>
          <p:cNvSpPr/>
          <p:nvPr/>
        </p:nvSpPr>
        <p:spPr>
          <a:xfrm>
            <a:off x="7068533" y="4617172"/>
            <a:ext cx="1303014" cy="223785"/>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a:extLst>
              <a:ext uri="{FF2B5EF4-FFF2-40B4-BE49-F238E27FC236}">
                <a16:creationId xmlns:a16="http://schemas.microsoft.com/office/drawing/2014/main" id="{3359A784-8306-F281-6D99-E2CCBD45A5E8}"/>
              </a:ext>
            </a:extLst>
          </p:cNvPr>
          <p:cNvSpPr/>
          <p:nvPr/>
        </p:nvSpPr>
        <p:spPr>
          <a:xfrm>
            <a:off x="7086944" y="5434232"/>
            <a:ext cx="1303014" cy="443863"/>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a:extLst>
              <a:ext uri="{FF2B5EF4-FFF2-40B4-BE49-F238E27FC236}">
                <a16:creationId xmlns:a16="http://schemas.microsoft.com/office/drawing/2014/main" id="{2E2FD8B1-1E20-8B85-A668-BE79606FF34A}"/>
              </a:ext>
            </a:extLst>
          </p:cNvPr>
          <p:cNvSpPr/>
          <p:nvPr/>
        </p:nvSpPr>
        <p:spPr>
          <a:xfrm>
            <a:off x="7214796" y="4115160"/>
            <a:ext cx="794673" cy="223785"/>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B04E2DA5-3E2E-020F-FB5A-56146811F4F4}"/>
              </a:ext>
            </a:extLst>
          </p:cNvPr>
          <p:cNvSpPr/>
          <p:nvPr/>
        </p:nvSpPr>
        <p:spPr>
          <a:xfrm>
            <a:off x="13036361" y="12028593"/>
            <a:ext cx="8194610" cy="461665"/>
          </a:xfrm>
          <a:prstGeom prst="rect">
            <a:avLst/>
          </a:prstGeom>
        </p:spPr>
        <p:txBody>
          <a:bodyPr wrap="square">
            <a:spAutoFit/>
          </a:bodyPr>
          <a:lstStyle/>
          <a:p>
            <a:pPr marL="342900" indent="-342900">
              <a:spcBef>
                <a:spcPts val="1600"/>
              </a:spcBef>
              <a:buFont typeface="Arial" panose="020B0604020202020204" pitchFamily="34" charset="0"/>
              <a:buChar char="•"/>
            </a:pPr>
            <a:r>
              <a:rPr lang="ja-JP" altLang="en-US" sz="2400"/>
              <a:t>各</a:t>
            </a:r>
            <a:r>
              <a:rPr lang="en-US" altLang="ja-JP" sz="2400" dirty="0"/>
              <a:t>Experiment</a:t>
            </a:r>
            <a:r>
              <a:rPr lang="ja-JP" altLang="en-US" sz="2400"/>
              <a:t>の精度評価が横に並べて表示される</a:t>
            </a:r>
            <a:endParaRPr lang="en-US" altLang="ja-JP" sz="2400" dirty="0"/>
          </a:p>
        </p:txBody>
      </p:sp>
      <p:sp>
        <p:nvSpPr>
          <p:cNvPr id="12" name="正方形/長方形 11">
            <a:extLst>
              <a:ext uri="{FF2B5EF4-FFF2-40B4-BE49-F238E27FC236}">
                <a16:creationId xmlns:a16="http://schemas.microsoft.com/office/drawing/2014/main" id="{B5B3ADCE-C3EE-D04B-F871-081F9048EB68}"/>
              </a:ext>
            </a:extLst>
          </p:cNvPr>
          <p:cNvSpPr/>
          <p:nvPr/>
        </p:nvSpPr>
        <p:spPr>
          <a:xfrm>
            <a:off x="1007191" y="3302273"/>
            <a:ext cx="9746945" cy="461665"/>
          </a:xfrm>
          <a:prstGeom prst="rect">
            <a:avLst/>
          </a:prstGeom>
        </p:spPr>
        <p:txBody>
          <a:bodyPr wrap="square">
            <a:spAutoFit/>
          </a:bodyPr>
          <a:lstStyle/>
          <a:p>
            <a:pPr>
              <a:spcBef>
                <a:spcPts val="1600"/>
              </a:spcBef>
            </a:pPr>
            <a:r>
              <a:rPr lang="en-US" altLang="ja-JP" sz="2400" dirty="0"/>
              <a:t>[Experiments]</a:t>
            </a:r>
            <a:r>
              <a:rPr lang="ja-JP" altLang="en-US" sz="2400"/>
              <a:t>ページ</a:t>
            </a:r>
            <a:r>
              <a:rPr lang="en-US" altLang="ja-JP" sz="2400" dirty="0"/>
              <a:t> &gt; [Compare Experiments] &gt; [Results]</a:t>
            </a:r>
          </a:p>
        </p:txBody>
      </p:sp>
      <p:sp>
        <p:nvSpPr>
          <p:cNvPr id="13" name="正方形/長方形 12">
            <a:extLst>
              <a:ext uri="{FF2B5EF4-FFF2-40B4-BE49-F238E27FC236}">
                <a16:creationId xmlns:a16="http://schemas.microsoft.com/office/drawing/2014/main" id="{50639859-ADC1-DEEA-9DDE-8831E612A654}"/>
              </a:ext>
            </a:extLst>
          </p:cNvPr>
          <p:cNvSpPr/>
          <p:nvPr/>
        </p:nvSpPr>
        <p:spPr>
          <a:xfrm>
            <a:off x="13036361" y="3302273"/>
            <a:ext cx="9746945" cy="461665"/>
          </a:xfrm>
          <a:prstGeom prst="rect">
            <a:avLst/>
          </a:prstGeom>
        </p:spPr>
        <p:txBody>
          <a:bodyPr wrap="square">
            <a:spAutoFit/>
          </a:bodyPr>
          <a:lstStyle/>
          <a:p>
            <a:pPr>
              <a:spcBef>
                <a:spcPts val="1600"/>
              </a:spcBef>
            </a:pPr>
            <a:r>
              <a:rPr lang="ja-JP" altLang="en-US" sz="2400"/>
              <a:t>比較を実施したい複数の</a:t>
            </a:r>
            <a:r>
              <a:rPr lang="en-US" altLang="ja-JP" sz="2400" dirty="0"/>
              <a:t>Experiment</a:t>
            </a:r>
            <a:r>
              <a:rPr lang="ja-JP" altLang="en-US" sz="2400"/>
              <a:t>を選択、比較の実施</a:t>
            </a:r>
            <a:endParaRPr lang="en-US" altLang="ja-JP" sz="2400" dirty="0"/>
          </a:p>
        </p:txBody>
      </p:sp>
      <p:sp>
        <p:nvSpPr>
          <p:cNvPr id="14" name="正方形/長方形 13">
            <a:extLst>
              <a:ext uri="{FF2B5EF4-FFF2-40B4-BE49-F238E27FC236}">
                <a16:creationId xmlns:a16="http://schemas.microsoft.com/office/drawing/2014/main" id="{1909A6D4-C1E9-4481-C59D-A61E6B8020A6}"/>
              </a:ext>
            </a:extLst>
          </p:cNvPr>
          <p:cNvSpPr/>
          <p:nvPr/>
        </p:nvSpPr>
        <p:spPr>
          <a:xfrm>
            <a:off x="1387213" y="1715790"/>
            <a:ext cx="21609573" cy="584775"/>
          </a:xfrm>
          <a:prstGeom prst="rect">
            <a:avLst/>
          </a:prstGeom>
        </p:spPr>
        <p:txBody>
          <a:bodyPr wrap="square">
            <a:spAutoFit/>
          </a:bodyPr>
          <a:lstStyle/>
          <a:p>
            <a:pPr>
              <a:spcBef>
                <a:spcPts val="1600"/>
              </a:spcBef>
            </a:pPr>
            <a:r>
              <a:rPr lang="ja-JP" altLang="en-US" sz="3200"/>
              <a:t>作成した複数の</a:t>
            </a:r>
            <a:r>
              <a:rPr lang="en-US" altLang="ja-JP" sz="3200" dirty="0"/>
              <a:t>Experiment</a:t>
            </a:r>
            <a:r>
              <a:rPr lang="ja-JP" altLang="en-US" sz="3200"/>
              <a:t>を比較評価</a:t>
            </a:r>
            <a:endParaRPr lang="en-US" altLang="ja-JP" sz="3200" dirty="0"/>
          </a:p>
        </p:txBody>
      </p:sp>
      <p:cxnSp>
        <p:nvCxnSpPr>
          <p:cNvPr id="16" name="直線矢印コネクタ 15">
            <a:extLst>
              <a:ext uri="{FF2B5EF4-FFF2-40B4-BE49-F238E27FC236}">
                <a16:creationId xmlns:a16="http://schemas.microsoft.com/office/drawing/2014/main" id="{E8F8800C-532F-FD5E-295E-7AF5AE9C404B}"/>
              </a:ext>
            </a:extLst>
          </p:cNvPr>
          <p:cNvCxnSpPr>
            <a:stCxn id="9" idx="3"/>
          </p:cNvCxnSpPr>
          <p:nvPr/>
        </p:nvCxnSpPr>
        <p:spPr>
          <a:xfrm flipV="1">
            <a:off x="8389958" y="5656163"/>
            <a:ext cx="4133346"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4739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0AD19-7A03-B200-6375-3F47186C92C2}"/>
            </a:ext>
          </a:extLst>
        </p:cNvPr>
        <p:cNvGrpSpPr/>
        <p:nvPr/>
      </p:nvGrpSpPr>
      <p:grpSpPr>
        <a:xfrm>
          <a:off x="0" y="0"/>
          <a:ext cx="0" cy="0"/>
          <a:chOff x="0" y="0"/>
          <a:chExt cx="0" cy="0"/>
        </a:xfrm>
      </p:grpSpPr>
      <p:sp>
        <p:nvSpPr>
          <p:cNvPr id="8" name="正方形/長方形 7">
            <a:extLst>
              <a:ext uri="{FF2B5EF4-FFF2-40B4-BE49-F238E27FC236}">
                <a16:creationId xmlns:a16="http://schemas.microsoft.com/office/drawing/2014/main" id="{35D0F285-E9FE-5AE9-92AF-3F1419A222C7}"/>
              </a:ext>
            </a:extLst>
          </p:cNvPr>
          <p:cNvSpPr/>
          <p:nvPr/>
        </p:nvSpPr>
        <p:spPr>
          <a:xfrm>
            <a:off x="576470" y="466691"/>
            <a:ext cx="21794672" cy="923330"/>
          </a:xfrm>
          <a:prstGeom prst="rect">
            <a:avLst/>
          </a:prstGeom>
        </p:spPr>
        <p:txBody>
          <a:bodyPr wrap="square">
            <a:spAutoFit/>
          </a:bodyPr>
          <a:lstStyle/>
          <a:p>
            <a:pPr>
              <a:spcBef>
                <a:spcPts val="1600"/>
              </a:spcBef>
            </a:pPr>
            <a:r>
              <a:rPr lang="en-US" altLang="ja-JP" sz="5400" b="1" dirty="0"/>
              <a:t>Driverless AI</a:t>
            </a:r>
            <a:r>
              <a:rPr lang="ja-JP" altLang="en-US" sz="5400" b="1"/>
              <a:t>でのモデルの再現性</a:t>
            </a:r>
            <a:endParaRPr lang="en-US" altLang="ja-JP" sz="5400" b="1" dirty="0"/>
          </a:p>
        </p:txBody>
      </p:sp>
      <p:sp>
        <p:nvSpPr>
          <p:cNvPr id="3" name="テキスト ボックス 2">
            <a:extLst>
              <a:ext uri="{FF2B5EF4-FFF2-40B4-BE49-F238E27FC236}">
                <a16:creationId xmlns:a16="http://schemas.microsoft.com/office/drawing/2014/main" id="{08EC34AE-358E-7863-773F-55C19B510E77}"/>
              </a:ext>
            </a:extLst>
          </p:cNvPr>
          <p:cNvSpPr txBox="1"/>
          <p:nvPr/>
        </p:nvSpPr>
        <p:spPr>
          <a:xfrm>
            <a:off x="250905" y="12933821"/>
            <a:ext cx="12909397" cy="584775"/>
          </a:xfrm>
          <a:prstGeom prst="rect">
            <a:avLst/>
          </a:prstGeom>
          <a:noFill/>
        </p:spPr>
        <p:txBody>
          <a:bodyPr wrap="square">
            <a:spAutoFit/>
          </a:bodyPr>
          <a:lstStyle/>
          <a:p>
            <a:r>
              <a:rPr lang="en-US" altLang="ja-JP" sz="1600" dirty="0"/>
              <a:t>Reproducible: </a:t>
            </a:r>
            <a:r>
              <a:rPr lang="en" altLang="ja-JP" sz="1600" dirty="0">
                <a:hlinkClick r:id="rId3"/>
              </a:rPr>
              <a:t>https://docs.h2o.ai/driverless-ai/1-10-lts/docs/userguide/experiment-settings.html#reproducible</a:t>
            </a:r>
            <a:endParaRPr lang="en" altLang="ja-JP" sz="1600" dirty="0"/>
          </a:p>
          <a:p>
            <a:r>
              <a:rPr lang="en-US" altLang="ja-JP" sz="1600" dirty="0"/>
              <a:t>                       (</a:t>
            </a:r>
            <a:r>
              <a:rPr lang="ja-JP" altLang="en-US" sz="1600"/>
              <a:t>詳細</a:t>
            </a:r>
            <a:r>
              <a:rPr lang="en-US" altLang="ja-JP" sz="1600" dirty="0"/>
              <a:t>) </a:t>
            </a:r>
            <a:r>
              <a:rPr lang="en-US" altLang="ja-JP" sz="1600" dirty="0">
                <a:hlinkClick r:id="rId4"/>
              </a:rPr>
              <a:t>https://docs.h2o.ai/driverless-ai/1-10-lts/docs/userguide/reproducibility.html</a:t>
            </a:r>
            <a:endParaRPr lang="en-US" altLang="ja-JP" sz="1600" dirty="0"/>
          </a:p>
        </p:txBody>
      </p:sp>
      <p:pic>
        <p:nvPicPr>
          <p:cNvPr id="5" name="図 4">
            <a:extLst>
              <a:ext uri="{FF2B5EF4-FFF2-40B4-BE49-F238E27FC236}">
                <a16:creationId xmlns:a16="http://schemas.microsoft.com/office/drawing/2014/main" id="{E4D22E58-379C-66F1-6FA3-048DCFD7315E}"/>
              </a:ext>
            </a:extLst>
          </p:cNvPr>
          <p:cNvPicPr>
            <a:picLocks noChangeAspect="1"/>
          </p:cNvPicPr>
          <p:nvPr/>
        </p:nvPicPr>
        <p:blipFill>
          <a:blip r:embed="rId5"/>
          <a:stretch>
            <a:fillRect/>
          </a:stretch>
        </p:blipFill>
        <p:spPr>
          <a:xfrm>
            <a:off x="3278780" y="3210972"/>
            <a:ext cx="12643707" cy="8433058"/>
          </a:xfrm>
          <a:prstGeom prst="rect">
            <a:avLst/>
          </a:prstGeom>
        </p:spPr>
      </p:pic>
      <p:sp>
        <p:nvSpPr>
          <p:cNvPr id="2" name="正方形/長方形 1">
            <a:extLst>
              <a:ext uri="{FF2B5EF4-FFF2-40B4-BE49-F238E27FC236}">
                <a16:creationId xmlns:a16="http://schemas.microsoft.com/office/drawing/2014/main" id="{E998DDBE-D93F-D96E-8204-A57CFA84BD13}"/>
              </a:ext>
            </a:extLst>
          </p:cNvPr>
          <p:cNvSpPr/>
          <p:nvPr/>
        </p:nvSpPr>
        <p:spPr>
          <a:xfrm>
            <a:off x="1387213" y="1715790"/>
            <a:ext cx="21609573" cy="584775"/>
          </a:xfrm>
          <a:prstGeom prst="rect">
            <a:avLst/>
          </a:prstGeom>
        </p:spPr>
        <p:txBody>
          <a:bodyPr wrap="square">
            <a:spAutoFit/>
          </a:bodyPr>
          <a:lstStyle/>
          <a:p>
            <a:pPr>
              <a:spcBef>
                <a:spcPts val="1600"/>
              </a:spcBef>
            </a:pPr>
            <a:r>
              <a:rPr lang="en-US" altLang="ja-JP" sz="3200" dirty="0"/>
              <a:t>Experiment</a:t>
            </a:r>
            <a:r>
              <a:rPr lang="ja-JP" altLang="en-US" sz="3200"/>
              <a:t>を再現する方法</a:t>
            </a:r>
            <a:endParaRPr lang="en-US" altLang="ja-JP" sz="3200" dirty="0"/>
          </a:p>
        </p:txBody>
      </p:sp>
      <p:sp>
        <p:nvSpPr>
          <p:cNvPr id="6" name="角丸四角形 5">
            <a:extLst>
              <a:ext uri="{FF2B5EF4-FFF2-40B4-BE49-F238E27FC236}">
                <a16:creationId xmlns:a16="http://schemas.microsoft.com/office/drawing/2014/main" id="{BAC5EB29-983C-C626-0C69-F044F88C7A4C}"/>
              </a:ext>
            </a:extLst>
          </p:cNvPr>
          <p:cNvSpPr/>
          <p:nvPr/>
        </p:nvSpPr>
        <p:spPr>
          <a:xfrm>
            <a:off x="11524108" y="9995684"/>
            <a:ext cx="1501425" cy="58523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4A731950-1CC7-93A6-612C-C982E96B36D2}"/>
              </a:ext>
            </a:extLst>
          </p:cNvPr>
          <p:cNvSpPr/>
          <p:nvPr/>
        </p:nvSpPr>
        <p:spPr>
          <a:xfrm>
            <a:off x="16554813" y="3975160"/>
            <a:ext cx="5013100" cy="2882840"/>
          </a:xfrm>
          <a:prstGeom prst="rect">
            <a:avLst/>
          </a:prstGeom>
        </p:spPr>
        <p:txBody>
          <a:bodyPr wrap="square">
            <a:spAutoFit/>
          </a:bodyPr>
          <a:lstStyle/>
          <a:p>
            <a:pPr marL="342900" indent="-342900">
              <a:spcBef>
                <a:spcPts val="1600"/>
              </a:spcBef>
              <a:buFont typeface="Arial" panose="020B0604020202020204" pitchFamily="34" charset="0"/>
              <a:buChar char="•"/>
            </a:pPr>
            <a:r>
              <a:rPr lang="en-US" altLang="ja-JP" sz="2400" dirty="0"/>
              <a:t>Seed</a:t>
            </a:r>
            <a:r>
              <a:rPr lang="ja-JP" altLang="en-US" sz="2400"/>
              <a:t>を固定し再現性を持たせる場合は</a:t>
            </a:r>
            <a:r>
              <a:rPr lang="en-US" altLang="ja-JP" sz="2400" dirty="0"/>
              <a:t>[Reproducible]</a:t>
            </a:r>
            <a:r>
              <a:rPr lang="ja-JP" altLang="en-US" sz="2400"/>
              <a:t>タグを</a:t>
            </a:r>
            <a:r>
              <a:rPr lang="en-US" altLang="ja-JP" sz="2400" dirty="0"/>
              <a:t>ON</a:t>
            </a:r>
            <a:r>
              <a:rPr lang="ja-JP" altLang="en-US" sz="2400"/>
              <a:t>に変更。デフォルトは</a:t>
            </a:r>
            <a:r>
              <a:rPr lang="en-US" altLang="ja-JP" sz="2400" dirty="0"/>
              <a:t>OFF</a:t>
            </a:r>
          </a:p>
          <a:p>
            <a:pPr marL="342900" indent="-342900">
              <a:spcBef>
                <a:spcPts val="1600"/>
              </a:spcBef>
              <a:buFont typeface="Arial" panose="020B0604020202020204" pitchFamily="34" charset="0"/>
              <a:buChar char="•"/>
            </a:pPr>
            <a:r>
              <a:rPr lang="ja-JP" altLang="en-US" sz="2400"/>
              <a:t>再現性を持たせるには</a:t>
            </a:r>
            <a:r>
              <a:rPr lang="en-US" altLang="ja-JP" sz="2400" dirty="0"/>
              <a:t>GPU</a:t>
            </a:r>
            <a:r>
              <a:rPr lang="ja-JP" altLang="en-US" sz="2400"/>
              <a:t>を使用しないなど、条件があることに注意。（詳細はドキュメント参照）</a:t>
            </a:r>
            <a:endParaRPr lang="en-US" altLang="ja-JP" sz="2400" dirty="0"/>
          </a:p>
        </p:txBody>
      </p:sp>
    </p:spTree>
    <p:extLst>
      <p:ext uri="{BB962C8B-B14F-4D97-AF65-F5344CB8AC3E}">
        <p14:creationId xmlns:p14="http://schemas.microsoft.com/office/powerpoint/2010/main" val="2646844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4E3C8-8F8B-A788-D83D-002E6F47AACC}"/>
            </a:ext>
          </a:extLst>
        </p:cNvPr>
        <p:cNvGrpSpPr/>
        <p:nvPr/>
      </p:nvGrpSpPr>
      <p:grpSpPr>
        <a:xfrm>
          <a:off x="0" y="0"/>
          <a:ext cx="0" cy="0"/>
          <a:chOff x="0" y="0"/>
          <a:chExt cx="0" cy="0"/>
        </a:xfrm>
      </p:grpSpPr>
      <p:sp>
        <p:nvSpPr>
          <p:cNvPr id="2" name="正方形/長方形 1">
            <a:extLst>
              <a:ext uri="{FF2B5EF4-FFF2-40B4-BE49-F238E27FC236}">
                <a16:creationId xmlns:a16="http://schemas.microsoft.com/office/drawing/2014/main" id="{7A834D9B-B6D3-B352-E663-C3B4A8BC4259}"/>
              </a:ext>
            </a:extLst>
          </p:cNvPr>
          <p:cNvSpPr/>
          <p:nvPr/>
        </p:nvSpPr>
        <p:spPr>
          <a:xfrm>
            <a:off x="4044669" y="4048182"/>
            <a:ext cx="16196822" cy="3005951"/>
          </a:xfrm>
          <a:prstGeom prst="rect">
            <a:avLst/>
          </a:prstGeom>
        </p:spPr>
        <p:txBody>
          <a:bodyPr wrap="square">
            <a:spAutoFit/>
          </a:bodyPr>
          <a:lstStyle/>
          <a:p>
            <a:pPr>
              <a:spcBef>
                <a:spcPts val="1600"/>
              </a:spcBef>
            </a:pPr>
            <a:r>
              <a:rPr lang="en-US" altLang="ja-JP" sz="9600" b="1" dirty="0">
                <a:solidFill>
                  <a:schemeClr val="bg1"/>
                </a:solidFill>
                <a:latin typeface="+mj-lt"/>
              </a:rPr>
              <a:t>Python Library</a:t>
            </a:r>
          </a:p>
          <a:p>
            <a:pPr>
              <a:spcBef>
                <a:spcPts val="1600"/>
              </a:spcBef>
            </a:pPr>
            <a:r>
              <a:rPr lang="en-US" altLang="ja-JP" sz="8000" b="1" dirty="0" err="1">
                <a:solidFill>
                  <a:schemeClr val="accent1">
                    <a:lumMod val="60000"/>
                    <a:lumOff val="40000"/>
                  </a:schemeClr>
                </a:solidFill>
                <a:latin typeface="+mj-lt"/>
              </a:rPr>
              <a:t>Deepchecks</a:t>
            </a:r>
            <a:endParaRPr lang="en-US" altLang="ja-JP" sz="8000" b="1" dirty="0">
              <a:solidFill>
                <a:schemeClr val="accent1">
                  <a:lumMod val="60000"/>
                  <a:lumOff val="40000"/>
                </a:schemeClr>
              </a:solidFill>
              <a:latin typeface="+mj-lt"/>
            </a:endParaRPr>
          </a:p>
        </p:txBody>
      </p:sp>
      <p:sp>
        <p:nvSpPr>
          <p:cNvPr id="3" name="正方形/長方形 2">
            <a:extLst>
              <a:ext uri="{FF2B5EF4-FFF2-40B4-BE49-F238E27FC236}">
                <a16:creationId xmlns:a16="http://schemas.microsoft.com/office/drawing/2014/main" id="{74AA23F5-09B0-C2F7-B251-5E7D026ED31A}"/>
              </a:ext>
            </a:extLst>
          </p:cNvPr>
          <p:cNvSpPr/>
          <p:nvPr/>
        </p:nvSpPr>
        <p:spPr>
          <a:xfrm>
            <a:off x="3040912" y="4048180"/>
            <a:ext cx="531628" cy="3252171"/>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6" name="Picture 2" descr="DeepChecks | Intel Ignite">
            <a:extLst>
              <a:ext uri="{FF2B5EF4-FFF2-40B4-BE49-F238E27FC236}">
                <a16:creationId xmlns:a16="http://schemas.microsoft.com/office/drawing/2014/main" id="{4B95D704-DBCE-4EF3-65FC-BF536950D1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49379" y="6030686"/>
            <a:ext cx="4270276" cy="827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733481"/>
      </p:ext>
    </p:extLst>
  </p:cSld>
  <p:clrMapOvr>
    <a:masterClrMapping/>
  </p:clrMapOvr>
</p:sld>
</file>

<file path=ppt/theme/theme1.xml><?xml version="1.0" encoding="utf-8"?>
<a:theme xmlns:a="http://schemas.openxmlformats.org/drawingml/2006/main" name="21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35383</TotalTime>
  <Words>3440</Words>
  <Application>Microsoft Macintosh PowerPoint</Application>
  <PresentationFormat>ユーザー設定</PresentationFormat>
  <Paragraphs>332</Paragraphs>
  <Slides>24</Slides>
  <Notes>18</Notes>
  <HiddenSlides>3</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24</vt:i4>
      </vt:variant>
    </vt:vector>
  </HeadingPairs>
  <TitlesOfParts>
    <vt:vector size="31" baseType="lpstr">
      <vt:lpstr>var(--pst-font-family-heading)</vt:lpstr>
      <vt:lpstr>システムフォント（レギュラー）</vt:lpstr>
      <vt:lpstr>Arial</vt:lpstr>
      <vt:lpstr>Helvetica Neue</vt:lpstr>
      <vt:lpstr>Hind</vt:lpstr>
      <vt:lpstr>Montserrat</vt:lpstr>
      <vt:lpstr>21_BasicWhite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cp:lastModifiedBy>Yuki Shimada</cp:lastModifiedBy>
  <cp:revision>855</cp:revision>
  <dcterms:modified xsi:type="dcterms:W3CDTF">2024-12-16T08:01:52Z</dcterms:modified>
</cp:coreProperties>
</file>